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63" r:id="rId5"/>
    <p:sldId id="258" r:id="rId6"/>
    <p:sldId id="259" r:id="rId7"/>
    <p:sldId id="260" r:id="rId8"/>
    <p:sldId id="264" r:id="rId9"/>
    <p:sldId id="261" r:id="rId10"/>
    <p:sldId id="265" r:id="rId11"/>
    <p:sldId id="266" r:id="rId12"/>
    <p:sldId id="267" r:id="rId13"/>
    <p:sldId id="268" r:id="rId14"/>
    <p:sldId id="276" r:id="rId15"/>
    <p:sldId id="273" r:id="rId16"/>
    <p:sldId id="274" r:id="rId17"/>
    <p:sldId id="27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455" autoAdjust="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A83F020B-C0E0-4C61-BF8D-1E136377D62B}"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84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3F020B-C0E0-4C61-BF8D-1E136377D62B}" type="slidenum">
              <a:rPr lang="en-US" smtClean="0"/>
              <a:t>‹#›</a:t>
            </a:fld>
            <a:endParaRPr lang="en-US" dirty="0"/>
          </a:p>
        </p:txBody>
      </p:sp>
    </p:spTree>
    <p:extLst>
      <p:ext uri="{BB962C8B-B14F-4D97-AF65-F5344CB8AC3E}">
        <p14:creationId xmlns:p14="http://schemas.microsoft.com/office/powerpoint/2010/main" val="131574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425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98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spTree>
    <p:extLst>
      <p:ext uri="{BB962C8B-B14F-4D97-AF65-F5344CB8AC3E}">
        <p14:creationId xmlns:p14="http://schemas.microsoft.com/office/powerpoint/2010/main" val="375891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137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392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6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08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spTree>
    <p:extLst>
      <p:ext uri="{BB962C8B-B14F-4D97-AF65-F5344CB8AC3E}">
        <p14:creationId xmlns:p14="http://schemas.microsoft.com/office/powerpoint/2010/main" val="63926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F020B-C0E0-4C61-BF8D-1E136377D62B}"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39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3F020B-C0E0-4C61-BF8D-1E136377D62B}" type="slidenum">
              <a:rPr lang="en-US" smtClean="0"/>
              <a:t>‹#›</a:t>
            </a:fld>
            <a:endParaRPr lang="en-US" dirty="0"/>
          </a:p>
        </p:txBody>
      </p:sp>
    </p:spTree>
    <p:extLst>
      <p:ext uri="{BB962C8B-B14F-4D97-AF65-F5344CB8AC3E}">
        <p14:creationId xmlns:p14="http://schemas.microsoft.com/office/powerpoint/2010/main" val="37119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3F020B-C0E0-4C61-BF8D-1E136377D62B}"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53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3F020B-C0E0-4C61-BF8D-1E136377D62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02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3F020B-C0E0-4C61-BF8D-1E136377D62B}" type="slidenum">
              <a:rPr lang="en-US" smtClean="0"/>
              <a:t>‹#›</a:t>
            </a:fld>
            <a:endParaRPr lang="en-US" dirty="0"/>
          </a:p>
        </p:txBody>
      </p:sp>
    </p:spTree>
    <p:extLst>
      <p:ext uri="{BB962C8B-B14F-4D97-AF65-F5344CB8AC3E}">
        <p14:creationId xmlns:p14="http://schemas.microsoft.com/office/powerpoint/2010/main" val="154073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3F020B-C0E0-4C61-BF8D-1E136377D62B}"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86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3CEA2D-0AB6-4ACA-9753-D5EFF642FD75}"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3F020B-C0E0-4C61-BF8D-1E136377D62B}" type="slidenum">
              <a:rPr lang="en-US" smtClean="0"/>
              <a:t>‹#›</a:t>
            </a:fld>
            <a:endParaRPr lang="en-US" dirty="0"/>
          </a:p>
        </p:txBody>
      </p:sp>
    </p:spTree>
    <p:extLst>
      <p:ext uri="{BB962C8B-B14F-4D97-AF65-F5344CB8AC3E}">
        <p14:creationId xmlns:p14="http://schemas.microsoft.com/office/powerpoint/2010/main" val="323424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3CEA2D-0AB6-4ACA-9753-D5EFF642FD75}" type="datetimeFigureOut">
              <a:rPr lang="en-US" smtClean="0"/>
              <a:t>10/18/2022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3F020B-C0E0-4C61-BF8D-1E136377D62B}" type="slidenum">
              <a:rPr lang="en-US" smtClean="0"/>
              <a:t>‹#›</a:t>
            </a:fld>
            <a:endParaRPr lang="en-US" dirty="0"/>
          </a:p>
        </p:txBody>
      </p:sp>
    </p:spTree>
    <p:extLst>
      <p:ext uri="{BB962C8B-B14F-4D97-AF65-F5344CB8AC3E}">
        <p14:creationId xmlns:p14="http://schemas.microsoft.com/office/powerpoint/2010/main" val="4032393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38289"/>
            <a:ext cx="6096000" cy="1673022"/>
          </a:xfrm>
          <a:prstGeom prst="rect">
            <a:avLst/>
          </a:prstGeom>
        </p:spPr>
        <p:txBody>
          <a:bodyPr>
            <a:spAutoFit/>
          </a:bodyPr>
          <a:lstStyle/>
          <a:p>
            <a:pPr>
              <a:lnSpc>
                <a:spcPct val="107000"/>
              </a:lnSpc>
            </a:pPr>
            <a:r>
              <a:rPr lang="en-US" sz="2400" b="1" dirty="0" smtClean="0">
                <a:latin typeface="Calibri Light" panose="020F0302020204030204" pitchFamily="34" charset="0"/>
                <a:ea typeface="Calibri" panose="020F0502020204030204" pitchFamily="34" charset="0"/>
                <a:cs typeface="Times New Roman" panose="02020603050405020304" pitchFamily="18" charset="0"/>
              </a:rPr>
              <a:t>ORDINANCE </a:t>
            </a:r>
            <a:r>
              <a:rPr lang="en-US" sz="2400" b="1" dirty="0">
                <a:latin typeface="Calibri Light" panose="020F0302020204030204" pitchFamily="34" charset="0"/>
                <a:ea typeface="Calibri" panose="020F0502020204030204" pitchFamily="34" charset="0"/>
                <a:cs typeface="Times New Roman" panose="02020603050405020304" pitchFamily="18" charset="0"/>
              </a:rPr>
              <a:t>ESTABLISHING CHAPTER 323 OF THE CAMDEN CITY CODE REQUIRING THE FILING OF EMPLOYEE RESIDENCY REPORTS BY CERTAIN EMPLOYERS IN THE CITY OF CAMDEN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62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890" y="1301676"/>
            <a:ext cx="8487783" cy="7119898"/>
          </a:xfrm>
          <a:prstGeom prst="rect">
            <a:avLst/>
          </a:prstGeom>
        </p:spPr>
        <p:txBody>
          <a:bodyPr wrap="square">
            <a:spAutoFit/>
          </a:bodyPr>
          <a:lstStyle/>
          <a:p>
            <a:pPr algn="ctr" fontAlgn="base">
              <a:lnSpc>
                <a:spcPts val="1275"/>
              </a:lnSpc>
              <a:spcBef>
                <a:spcPts val="1740"/>
              </a:spcBef>
            </a:pPr>
            <a:endParaRPr lang="en-US" sz="2800" b="1" spc="40" dirty="0" smtClean="0">
              <a:solidFill>
                <a:srgbClr val="000000"/>
              </a:solidFill>
              <a:latin typeface="Corbel Light" panose="020B0303020204020204" pitchFamily="34" charset="0"/>
              <a:ea typeface="Times New Roman" panose="02020603050405020304" pitchFamily="18" charset="0"/>
            </a:endParaRPr>
          </a:p>
          <a:p>
            <a:pPr algn="ctr" fontAlgn="base">
              <a:lnSpc>
                <a:spcPts val="1275"/>
              </a:lnSpc>
              <a:spcBef>
                <a:spcPts val="1740"/>
              </a:spcBef>
            </a:pPr>
            <a:endParaRPr lang="en-US" sz="2800" b="1" spc="40" dirty="0" smtClean="0">
              <a:solidFill>
                <a:srgbClr val="000000"/>
              </a:solidFill>
              <a:latin typeface="Corbel Light" panose="020B0303020204020204" pitchFamily="34" charset="0"/>
              <a:ea typeface="Times New Roman" panose="02020603050405020304" pitchFamily="18" charset="0"/>
            </a:endParaRPr>
          </a:p>
          <a:p>
            <a:pPr algn="ctr" fontAlgn="base">
              <a:lnSpc>
                <a:spcPts val="1275"/>
              </a:lnSpc>
              <a:spcBef>
                <a:spcPts val="1740"/>
              </a:spcBef>
            </a:pPr>
            <a:endParaRPr lang="en-US" sz="2800" b="1" spc="40" dirty="0">
              <a:solidFill>
                <a:srgbClr val="000000"/>
              </a:solidFill>
              <a:latin typeface="Corbel Light" panose="020B0303020204020204" pitchFamily="34" charset="0"/>
              <a:ea typeface="Times New Roman" panose="02020603050405020304" pitchFamily="18" charset="0"/>
            </a:endParaRPr>
          </a:p>
          <a:p>
            <a:pPr algn="ctr" fontAlgn="base">
              <a:lnSpc>
                <a:spcPts val="1275"/>
              </a:lnSpc>
              <a:spcBef>
                <a:spcPts val="1740"/>
              </a:spcBef>
            </a:pPr>
            <a:endParaRPr lang="en-US" sz="2800" b="1" spc="40" dirty="0" smtClean="0">
              <a:solidFill>
                <a:srgbClr val="000000"/>
              </a:solidFill>
              <a:latin typeface="Corbel Light" panose="020B0303020204020204" pitchFamily="34" charset="0"/>
              <a:ea typeface="Times New Roman" panose="02020603050405020304" pitchFamily="18" charset="0"/>
            </a:endParaRPr>
          </a:p>
          <a:p>
            <a:pPr algn="ctr" fontAlgn="base">
              <a:lnSpc>
                <a:spcPts val="1275"/>
              </a:lnSpc>
              <a:spcBef>
                <a:spcPts val="1740"/>
              </a:spcBef>
            </a:pPr>
            <a:r>
              <a:rPr lang="en-US" sz="2800" b="1" spc="40" dirty="0" smtClean="0">
                <a:solidFill>
                  <a:srgbClr val="000000"/>
                </a:solidFill>
                <a:latin typeface="Corbel Light" panose="020B0303020204020204" pitchFamily="34" charset="0"/>
                <a:ea typeface="Times New Roman" panose="02020603050405020304" pitchFamily="18" charset="0"/>
              </a:rPr>
              <a:t>Employee Residency </a:t>
            </a:r>
            <a:r>
              <a:rPr lang="en-US" sz="2800" b="1" spc="40" dirty="0">
                <a:solidFill>
                  <a:srgbClr val="000000"/>
                </a:solidFill>
                <a:latin typeface="Corbel Light" panose="020B0303020204020204" pitchFamily="34" charset="0"/>
                <a:ea typeface="Times New Roman" panose="02020603050405020304" pitchFamily="18" charset="0"/>
              </a:rPr>
              <a:t>R</a:t>
            </a:r>
            <a:r>
              <a:rPr lang="en-US" sz="2800" b="1" spc="40" dirty="0" smtClean="0">
                <a:solidFill>
                  <a:srgbClr val="000000"/>
                </a:solidFill>
                <a:latin typeface="Corbel Light" panose="020B0303020204020204" pitchFamily="34" charset="0"/>
                <a:ea typeface="Times New Roman" panose="02020603050405020304" pitchFamily="18" charset="0"/>
              </a:rPr>
              <a:t>eport is Public </a:t>
            </a:r>
            <a:r>
              <a:rPr lang="en-US" sz="2800" b="1" spc="40" dirty="0">
                <a:solidFill>
                  <a:srgbClr val="000000"/>
                </a:solidFill>
                <a:latin typeface="Corbel Light" panose="020B0303020204020204" pitchFamily="34" charset="0"/>
                <a:ea typeface="Times New Roman" panose="02020603050405020304" pitchFamily="18" charset="0"/>
              </a:rPr>
              <a:t>information</a:t>
            </a:r>
            <a:endParaRPr lang="en-US" sz="2800" dirty="0" smtClean="0">
              <a:effectLst/>
              <a:latin typeface="Corbel Light" panose="020B0303020204020204" pitchFamily="34" charset="0"/>
              <a:ea typeface="PMingLiU"/>
            </a:endParaRPr>
          </a:p>
          <a:p>
            <a:pPr marR="45720" algn="just" fontAlgn="base">
              <a:lnSpc>
                <a:spcPts val="1495"/>
              </a:lnSpc>
              <a:spcBef>
                <a:spcPts val="1430"/>
              </a:spcBef>
            </a:pPr>
            <a:endParaRPr lang="en-US" dirty="0" smtClean="0">
              <a:solidFill>
                <a:srgbClr val="000000"/>
              </a:solidFill>
              <a:latin typeface="Times New Roman" panose="02020603050405020304" pitchFamily="18" charset="0"/>
              <a:ea typeface="Times New Roman" panose="02020603050405020304" pitchFamily="18" charset="0"/>
            </a:endParaRPr>
          </a:p>
          <a:p>
            <a:pPr marL="342900" marR="45720" indent="-342900" algn="just" fontAlgn="base">
              <a:buFont typeface="Arial" panose="020B0604020202020204" pitchFamily="34" charset="0"/>
              <a:buChar char="•"/>
            </a:pP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Every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Semiannual Employee Residency Report required by this Chapter is public information upon being filed with the City Clerk and shall be disclosed on demand to any person requesting the same under applicable public record laws</a:t>
            </a: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p>
          <a:p>
            <a:pPr marL="342900" marR="45720" indent="-342900" algn="just" fontAlgn="base">
              <a:lnSpc>
                <a:spcPts val="1495"/>
              </a:lnSpc>
              <a:spcBef>
                <a:spcPts val="1430"/>
              </a:spcBef>
              <a:buFont typeface="Arial" panose="020B0604020202020204" pitchFamily="34" charset="0"/>
              <a:buChar char="•"/>
            </a:pPr>
            <a:endPar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marR="45720" indent="-342900" algn="just" fontAlgn="base">
              <a:lnSpc>
                <a:spcPts val="1495"/>
              </a:lnSpc>
              <a:spcBef>
                <a:spcPts val="1430"/>
              </a:spcBef>
              <a:buFont typeface="Arial" panose="020B0604020202020204" pitchFamily="34" charset="0"/>
              <a:buChar char="•"/>
            </a:pP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Will be turned over under OPRA and also general common law</a:t>
            </a:r>
          </a:p>
          <a:p>
            <a:pPr marR="45720" algn="just" fontAlgn="base">
              <a:lnSpc>
                <a:spcPts val="1495"/>
              </a:lnSpc>
              <a:spcBef>
                <a:spcPts val="1430"/>
              </a:spcBef>
            </a:pPr>
            <a:endParaRPr lang="en-US" sz="2000" dirty="0">
              <a:solidFill>
                <a:srgbClr val="000000"/>
              </a:solidFill>
              <a:effectLst/>
              <a:latin typeface="Times New Roman" panose="02020603050405020304" pitchFamily="18" charset="0"/>
              <a:ea typeface="PMingLiU"/>
            </a:endParaRPr>
          </a:p>
          <a:p>
            <a:pPr marR="45720" algn="just" fontAlgn="base">
              <a:lnSpc>
                <a:spcPts val="1495"/>
              </a:lnSpc>
              <a:spcBef>
                <a:spcPts val="1430"/>
              </a:spcBef>
            </a:pPr>
            <a:endParaRPr lang="en-US" sz="2000" dirty="0" smtClean="0">
              <a:solidFill>
                <a:srgbClr val="000000"/>
              </a:solidFill>
              <a:latin typeface="Times New Roman" panose="02020603050405020304" pitchFamily="18" charset="0"/>
              <a:ea typeface="PMingLiU"/>
            </a:endParaRPr>
          </a:p>
          <a:p>
            <a:pPr marR="45720" algn="just" fontAlgn="base">
              <a:lnSpc>
                <a:spcPts val="1495"/>
              </a:lnSpc>
              <a:spcBef>
                <a:spcPts val="1430"/>
              </a:spcBef>
            </a:pPr>
            <a:endParaRPr lang="en-US" sz="2000" dirty="0">
              <a:solidFill>
                <a:srgbClr val="000000"/>
              </a:solidFill>
              <a:effectLst/>
              <a:latin typeface="Times New Roman" panose="02020603050405020304" pitchFamily="18" charset="0"/>
              <a:ea typeface="PMingLiU"/>
            </a:endParaRPr>
          </a:p>
          <a:p>
            <a:pPr marR="45720" algn="just" fontAlgn="base">
              <a:lnSpc>
                <a:spcPts val="1495"/>
              </a:lnSpc>
              <a:spcBef>
                <a:spcPts val="1430"/>
              </a:spcBef>
            </a:pPr>
            <a:endParaRPr lang="en-US" sz="2000" dirty="0" smtClean="0">
              <a:solidFill>
                <a:srgbClr val="000000"/>
              </a:solidFill>
              <a:latin typeface="Times New Roman" panose="02020603050405020304" pitchFamily="18" charset="0"/>
              <a:ea typeface="PMingLiU"/>
            </a:endParaRPr>
          </a:p>
          <a:p>
            <a:pPr marR="45720" algn="just" fontAlgn="base">
              <a:lnSpc>
                <a:spcPts val="1495"/>
              </a:lnSpc>
              <a:spcBef>
                <a:spcPts val="1430"/>
              </a:spcBef>
            </a:pPr>
            <a:endParaRPr lang="en-US" sz="2000" dirty="0">
              <a:solidFill>
                <a:srgbClr val="000000"/>
              </a:solidFill>
              <a:effectLst/>
              <a:latin typeface="Times New Roman" panose="02020603050405020304" pitchFamily="18" charset="0"/>
              <a:ea typeface="PMingLiU"/>
            </a:endParaRPr>
          </a:p>
          <a:p>
            <a:pPr marR="45720" algn="just" fontAlgn="base">
              <a:lnSpc>
                <a:spcPts val="1495"/>
              </a:lnSpc>
              <a:spcBef>
                <a:spcPts val="1430"/>
              </a:spcBef>
            </a:pPr>
            <a:endParaRPr lang="en-US" sz="2000" dirty="0" smtClean="0">
              <a:solidFill>
                <a:srgbClr val="000000"/>
              </a:solidFill>
              <a:latin typeface="Times New Roman" panose="02020603050405020304" pitchFamily="18" charset="0"/>
              <a:ea typeface="PMingLiU"/>
            </a:endParaRPr>
          </a:p>
          <a:p>
            <a:pPr marR="45720" algn="just" fontAlgn="base">
              <a:lnSpc>
                <a:spcPts val="1495"/>
              </a:lnSpc>
              <a:spcBef>
                <a:spcPts val="1430"/>
              </a:spcBef>
            </a:pPr>
            <a:endParaRPr lang="en-US" sz="2000" dirty="0">
              <a:solidFill>
                <a:srgbClr val="000000"/>
              </a:solidFill>
              <a:effectLst/>
              <a:latin typeface="Times New Roman" panose="02020603050405020304" pitchFamily="18" charset="0"/>
              <a:ea typeface="PMingLiU"/>
            </a:endParaRPr>
          </a:p>
          <a:p>
            <a:pPr marR="45720" algn="just" fontAlgn="base">
              <a:lnSpc>
                <a:spcPts val="1495"/>
              </a:lnSpc>
              <a:spcBef>
                <a:spcPts val="1430"/>
              </a:spcBef>
            </a:pPr>
            <a:endParaRPr lang="en-US" sz="2000" dirty="0">
              <a:effectLst/>
              <a:latin typeface="Times New Roman" panose="02020603050405020304" pitchFamily="18" charset="0"/>
              <a:ea typeface="PMingLiU"/>
            </a:endParaRPr>
          </a:p>
        </p:txBody>
      </p:sp>
    </p:spTree>
    <p:extLst>
      <p:ext uri="{BB962C8B-B14F-4D97-AF65-F5344CB8AC3E}">
        <p14:creationId xmlns:p14="http://schemas.microsoft.com/office/powerpoint/2010/main" val="2116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158" y="860612"/>
            <a:ext cx="10230522" cy="5337359"/>
          </a:xfrm>
          <a:prstGeom prst="rect">
            <a:avLst/>
          </a:prstGeom>
        </p:spPr>
        <p:txBody>
          <a:bodyPr wrap="square">
            <a:spAutoFit/>
          </a:bodyPr>
          <a:lstStyle/>
          <a:p>
            <a:pPr algn="ctr" fontAlgn="base">
              <a:lnSpc>
                <a:spcPts val="1275"/>
              </a:lnSpc>
              <a:spcBef>
                <a:spcPts val="1735"/>
              </a:spcBef>
            </a:pPr>
            <a:endParaRPr lang="en-US" sz="2800" b="1"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fontAlgn="base">
              <a:lnSpc>
                <a:spcPts val="1275"/>
              </a:lnSpc>
              <a:spcBef>
                <a:spcPts val="1735"/>
              </a:spcBef>
            </a:pPr>
            <a:r>
              <a:rPr lang="en-US" sz="2800" b="1"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Penalties </a:t>
            </a:r>
            <a:r>
              <a:rPr lang="en-US" sz="2800" b="1" spc="3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and </a:t>
            </a:r>
            <a:r>
              <a:rPr lang="en-US" sz="2800" b="1"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Effects </a:t>
            </a:r>
            <a:r>
              <a:rPr lang="en-US" sz="2800" b="1" spc="3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on </a:t>
            </a:r>
            <a:r>
              <a:rPr lang="en-US" sz="2800" b="1"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Other Ordinances</a:t>
            </a:r>
          </a:p>
          <a:p>
            <a:pPr fontAlgn="base">
              <a:lnSpc>
                <a:spcPts val="1275"/>
              </a:lnSpc>
              <a:spcBef>
                <a:spcPts val="1735"/>
              </a:spcBef>
            </a:pPr>
            <a:endParaRPr lang="en-US" sz="2000" dirty="0" smtClean="0">
              <a:effectLst/>
              <a:latin typeface="Times New Roman" panose="02020603050405020304" pitchFamily="18" charset="0"/>
              <a:ea typeface="PMingLiU"/>
            </a:endParaRPr>
          </a:p>
          <a:p>
            <a:pPr marR="0" lvl="0" algn="just" fontAlgn="base">
              <a:spcAft>
                <a:spcPts val="0"/>
              </a:spcAft>
              <a:buClr>
                <a:srgbClr val="000000"/>
              </a:buClr>
              <a:buSzPts val="1050"/>
              <a:tabLst>
                <a:tab pos="182880" algn="l"/>
              </a:tabLst>
            </a:pPr>
            <a:r>
              <a:rPr lang="en-US" sz="20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If </a:t>
            </a:r>
            <a:r>
              <a:rPr lang="en-US" sz="2000" spc="3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an Employer is, or is required to be, licensed under Chapter 485 of the Code of the City of Camden, and such Employer is required by this Chapter to file a Semiannual Employee Residency Report, the failure of such Employer to file a Semiannual Employee Residency Report within thirty (30) days of its due date is a material violation of an ordinance within the meaning of section 485-20(a)(3) of the Code of the City of Camden.</a:t>
            </a:r>
            <a:endParaRPr lang="en-US" sz="2000" spc="35" dirty="0" smtClean="0">
              <a:effectLst/>
              <a:latin typeface="Calibri Light" panose="020F0302020204030204" pitchFamily="34" charset="0"/>
              <a:ea typeface="Times New Roman" panose="02020603050405020304" pitchFamily="18" charset="0"/>
              <a:cs typeface="Calibri Light" panose="020F0302020204030204" pitchFamily="34" charset="0"/>
            </a:endParaRPr>
          </a:p>
          <a:p>
            <a:pPr marR="0" lvl="0" fontAlgn="base">
              <a:spcAft>
                <a:spcPts val="0"/>
              </a:spcAft>
              <a:buClr>
                <a:srgbClr val="000000"/>
              </a:buClr>
              <a:buSzPts val="1050"/>
              <a:tabLst>
                <a:tab pos="182880" algn="l"/>
              </a:tabLst>
            </a:pPr>
            <a:endParaRPr lang="en-US" sz="2000" spc="2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R="0" lvl="0" fontAlgn="base">
              <a:spcAft>
                <a:spcPts val="0"/>
              </a:spcAft>
              <a:buClr>
                <a:srgbClr val="000000"/>
              </a:buClr>
              <a:buSzPts val="1050"/>
              <a:tabLst>
                <a:tab pos="182880" algn="l"/>
              </a:tabLst>
            </a:pPr>
            <a:r>
              <a:rPr lang="en-US" sz="2000" spc="2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An </a:t>
            </a:r>
            <a:r>
              <a:rPr lang="en-US" sz="2000" spc="2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Employer who is required to file the Semiannual Employee Residency Report but fails to do so by the date required may be fined, in a proceeding before the Municipal Court-</a:t>
            </a:r>
            <a:r>
              <a:rPr lang="en-US" sz="2000" spc="35"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2000" spc="35" dirty="0" smtClean="0">
              <a:effectLst/>
              <a:latin typeface="Calibri Light" panose="020F0302020204030204" pitchFamily="34" charset="0"/>
              <a:ea typeface="Times New Roman" panose="02020603050405020304" pitchFamily="18" charset="0"/>
              <a:cs typeface="Calibri Light" panose="020F0302020204030204" pitchFamily="34" charset="0"/>
            </a:endParaRPr>
          </a:p>
          <a:p>
            <a:pPr marL="777240" marR="0" fontAlgn="base">
              <a:spcAft>
                <a:spcPts val="0"/>
              </a:spcAft>
              <a:tabLst>
                <a:tab pos="5532120" algn="r"/>
              </a:tabLst>
            </a:pP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  </a:t>
            </a: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If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Report </a:t>
            </a: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is between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1 and 30 days late, $25.00 per day for each day the</a:t>
            </a:r>
            <a:endParaRPr lang="en-US" sz="2000" dirty="0" smtClean="0">
              <a:effectLst/>
              <a:latin typeface="Calibri Light" panose="020F0302020204030204" pitchFamily="34" charset="0"/>
              <a:ea typeface="PMingLiU"/>
              <a:cs typeface="Calibri Light" panose="020F0302020204030204" pitchFamily="34" charset="0"/>
            </a:endParaRPr>
          </a:p>
          <a:p>
            <a:pPr marL="857250" marR="0" indent="57150" fontAlgn="base">
              <a:spcAft>
                <a:spcPts val="0"/>
              </a:spcAft>
            </a:pPr>
            <a:r>
              <a:rPr lang="en-US" sz="2000" spc="1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r>
              <a:rPr lang="en-US" sz="2000" spc="1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report </a:t>
            </a:r>
            <a:r>
              <a:rPr lang="en-US" sz="2000" spc="1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is late; </a:t>
            </a:r>
            <a:r>
              <a:rPr lang="en-US" sz="2000" spc="1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and</a:t>
            </a:r>
          </a:p>
          <a:p>
            <a:pPr marL="857250" marR="0" indent="57150" fontAlgn="base">
              <a:spcAft>
                <a:spcPts val="0"/>
              </a:spcAft>
            </a:pPr>
            <a:endParaRPr lang="en-US" sz="2000" dirty="0" smtClean="0">
              <a:effectLst/>
              <a:latin typeface="Calibri Light" panose="020F0302020204030204" pitchFamily="34" charset="0"/>
              <a:ea typeface="PMingLiU"/>
              <a:cs typeface="Calibri Light" panose="020F0302020204030204" pitchFamily="34" charset="0"/>
            </a:endParaRPr>
          </a:p>
          <a:p>
            <a:pPr marL="731520" marR="0" fontAlgn="base">
              <a:spcAft>
                <a:spcPts val="0"/>
              </a:spcAft>
              <a:tabLst>
                <a:tab pos="5486400" algn="r"/>
              </a:tabLst>
            </a:pP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ii.    </a:t>
            </a: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If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Report is more than 30 days late, the maximum penalty provided by</a:t>
            </a:r>
            <a:endParaRPr lang="en-US" sz="2000" dirty="0" smtClean="0">
              <a:effectLst/>
              <a:latin typeface="Calibri Light" panose="020F0302020204030204" pitchFamily="34" charset="0"/>
              <a:ea typeface="PMingLiU"/>
              <a:cs typeface="Calibri Light" panose="020F0302020204030204" pitchFamily="34" charset="0"/>
            </a:endParaRPr>
          </a:p>
          <a:p>
            <a:pPr marL="1051560" marR="45720" fontAlgn="base">
              <a:spcAft>
                <a:spcPts val="0"/>
              </a:spcAft>
            </a:pP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sections 1-15 to 1-18 of the Code of the City of Camden for each day the Report is late, calculated from its initial due date.</a:t>
            </a:r>
            <a:endParaRPr lang="en-US" sz="2000" dirty="0">
              <a:effectLst/>
              <a:latin typeface="Calibri Light" panose="020F0302020204030204" pitchFamily="34" charset="0"/>
              <a:ea typeface="PMingLiU"/>
              <a:cs typeface="Calibri Light" panose="020F0302020204030204" pitchFamily="34" charset="0"/>
            </a:endParaRPr>
          </a:p>
        </p:txBody>
      </p:sp>
    </p:spTree>
    <p:extLst>
      <p:ext uri="{BB962C8B-B14F-4D97-AF65-F5344CB8AC3E}">
        <p14:creationId xmlns:p14="http://schemas.microsoft.com/office/powerpoint/2010/main" val="12835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981" y="957432"/>
            <a:ext cx="8638391" cy="3259867"/>
          </a:xfrm>
          <a:prstGeom prst="rect">
            <a:avLst/>
          </a:prstGeom>
        </p:spPr>
        <p:txBody>
          <a:bodyPr wrap="square">
            <a:spAutoFit/>
          </a:bodyPr>
          <a:lstStyle/>
          <a:p>
            <a:pPr fontAlgn="base">
              <a:lnSpc>
                <a:spcPts val="1275"/>
              </a:lnSpc>
              <a:spcBef>
                <a:spcPts val="1735"/>
              </a:spcBef>
            </a:pPr>
            <a:endParaRPr lang="en-US" b="1" spc="30" dirty="0">
              <a:solidFill>
                <a:srgbClr val="000000"/>
              </a:solidFill>
              <a:latin typeface="Times New Roman" panose="02020603050405020304" pitchFamily="18" charset="0"/>
              <a:ea typeface="Times New Roman" panose="02020603050405020304" pitchFamily="18" charset="0"/>
            </a:endParaRPr>
          </a:p>
          <a:p>
            <a:pPr algn="ctr" fontAlgn="base">
              <a:lnSpc>
                <a:spcPts val="1275"/>
              </a:lnSpc>
              <a:spcBef>
                <a:spcPts val="1735"/>
              </a:spcBef>
            </a:pPr>
            <a:endParaRPr lang="en-US" sz="2800" b="1"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fontAlgn="base">
              <a:lnSpc>
                <a:spcPts val="1275"/>
              </a:lnSpc>
              <a:spcBef>
                <a:spcPts val="1735"/>
              </a:spcBef>
            </a:pPr>
            <a:r>
              <a:rPr lang="en-US" sz="2800" b="1"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Penalties </a:t>
            </a:r>
            <a:r>
              <a:rPr lang="en-US" sz="2800" b="1" spc="3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and Effects on Other </a:t>
            </a:r>
            <a:r>
              <a:rPr lang="en-US" sz="2800" b="1"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Ordinances (cont.)</a:t>
            </a:r>
            <a:endParaRPr lang="en-US" sz="2800" b="1" spc="3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fontAlgn="base">
              <a:lnSpc>
                <a:spcPts val="1275"/>
              </a:lnSpc>
              <a:spcBef>
                <a:spcPts val="1735"/>
              </a:spcBef>
            </a:pPr>
            <a:endParaRPr lang="en-US" b="1" spc="30" dirty="0" smtClean="0">
              <a:solidFill>
                <a:srgbClr val="000000"/>
              </a:solidFill>
              <a:latin typeface="Times New Roman" panose="02020603050405020304" pitchFamily="18" charset="0"/>
              <a:ea typeface="Times New Roman" panose="02020603050405020304" pitchFamily="18" charset="0"/>
            </a:endParaRPr>
          </a:p>
          <a:p>
            <a:pPr marL="342900" indent="-342900" fontAlgn="base">
              <a:buFont typeface="Arial" panose="020B0604020202020204" pitchFamily="34" charset="0"/>
              <a:buChar char="•"/>
            </a:pPr>
            <a:r>
              <a:rPr lang="en-US" sz="2000" spc="2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a:t>
            </a:r>
            <a:r>
              <a:rPr lang="en-US" sz="2000"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filing of a Semiannual Employee Residency Report that purposely, knowingly, or recklessly includes one or more materially false statements is a violation of this Chapter. Either an Employer filing such a report, or the authorized representative signing such a report, or both, may be fined, in a proceeding before the Municipal Court, the maximum penalty provided by sections 1-15 to 1-18 of the Code of the City of Camden for such a violation.</a:t>
            </a:r>
            <a:endParaRPr lang="en-US" sz="2000" dirty="0">
              <a:effectLst/>
              <a:latin typeface="Calibri Light" panose="020F0302020204030204" pitchFamily="34" charset="0"/>
              <a:ea typeface="PMingLiU"/>
              <a:cs typeface="Calibri Light" panose="020F0302020204030204" pitchFamily="34" charset="0"/>
            </a:endParaRPr>
          </a:p>
        </p:txBody>
      </p:sp>
    </p:spTree>
    <p:extLst>
      <p:ext uri="{BB962C8B-B14F-4D97-AF65-F5344CB8AC3E}">
        <p14:creationId xmlns:p14="http://schemas.microsoft.com/office/powerpoint/2010/main" val="40447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circle(in)">
                                      <p:cBhvr>
                                        <p:cTn id="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1827" y="1452282"/>
            <a:ext cx="9477486" cy="2708434"/>
          </a:xfrm>
          <a:prstGeom prst="rect">
            <a:avLst/>
          </a:prstGeom>
        </p:spPr>
        <p:txBody>
          <a:bodyPr wrap="square">
            <a:spAutoFit/>
          </a:bodyPr>
          <a:lstStyle/>
          <a:p>
            <a:pPr marL="91440" marR="0" algn="ctr" fontAlgn="base">
              <a:lnSpc>
                <a:spcPts val="1245"/>
              </a:lnSpc>
              <a:spcBef>
                <a:spcPts val="1750"/>
              </a:spcBef>
              <a:spcAft>
                <a:spcPts val="0"/>
              </a:spcAft>
            </a:pPr>
            <a:endParaRPr lang="en-US" sz="28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91440" marR="0" algn="ctr" fontAlgn="base">
              <a:lnSpc>
                <a:spcPts val="1245"/>
              </a:lnSpc>
              <a:spcBef>
                <a:spcPts val="1750"/>
              </a:spcBef>
              <a:spcAft>
                <a:spcPts val="0"/>
              </a:spcAft>
            </a:pPr>
            <a:endParaRPr lang="en-US" sz="28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91440" marR="0" algn="ctr" fontAlgn="base">
              <a:lnSpc>
                <a:spcPts val="1245"/>
              </a:lnSpc>
              <a:spcBef>
                <a:spcPts val="1750"/>
              </a:spcBef>
              <a:spcAft>
                <a:spcPts val="0"/>
              </a:spcAft>
            </a:pPr>
            <a:endParaRPr lang="en-US" sz="28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91440" marR="0" algn="ctr" fontAlgn="base">
              <a:lnSpc>
                <a:spcPts val="1245"/>
              </a:lnSpc>
              <a:spcBef>
                <a:spcPts val="1750"/>
              </a:spcBef>
              <a:spcAft>
                <a:spcPts val="0"/>
              </a:spcAft>
            </a:pPr>
            <a:r>
              <a:rPr lang="en-US" sz="28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Recordkeeping</a:t>
            </a:r>
            <a:endParaRPr lang="en-US" sz="2800" dirty="0" smtClean="0">
              <a:effectLst/>
              <a:latin typeface="Calibri Light" panose="020F0302020204030204" pitchFamily="34" charset="0"/>
              <a:ea typeface="PMingLiU"/>
              <a:cs typeface="Calibri Light" panose="020F0302020204030204" pitchFamily="34" charset="0"/>
            </a:endParaRPr>
          </a:p>
          <a:p>
            <a:pPr marL="91440" marR="45720" algn="just" fontAlgn="base">
              <a:lnSpc>
                <a:spcPts val="1495"/>
              </a:lnSpc>
              <a:spcBef>
                <a:spcPts val="1470"/>
              </a:spcBef>
              <a:spcAft>
                <a:spcPts val="0"/>
              </a:spcAft>
            </a:pPr>
            <a:endParaRPr lang="en-US"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77190" marR="45720" indent="-285750" algn="just" fontAlgn="base">
              <a:spcAft>
                <a:spcPts val="0"/>
              </a:spcAft>
              <a:buFont typeface="Arial" panose="020B0604020202020204" pitchFamily="34" charset="0"/>
              <a:buChar char="•"/>
            </a:pP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Each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Employer shall keep and maintain records sufficient to establish the accuracy of each Semiannual Employee Residency Report for 24 months from the due date of each such Report.</a:t>
            </a:r>
            <a:endParaRPr lang="en-US" sz="2000" dirty="0">
              <a:effectLst/>
              <a:latin typeface="Calibri Light" panose="020F0302020204030204" pitchFamily="34" charset="0"/>
              <a:ea typeface="PMingLiU"/>
              <a:cs typeface="Calibri Light" panose="020F0302020204030204" pitchFamily="34" charset="0"/>
            </a:endParaRPr>
          </a:p>
        </p:txBody>
      </p:sp>
    </p:spTree>
    <p:extLst>
      <p:ext uri="{BB962C8B-B14F-4D97-AF65-F5344CB8AC3E}">
        <p14:creationId xmlns:p14="http://schemas.microsoft.com/office/powerpoint/2010/main" val="38346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158" y="1097280"/>
            <a:ext cx="10230522" cy="3272691"/>
          </a:xfrm>
          <a:prstGeom prst="rect">
            <a:avLst/>
          </a:prstGeom>
        </p:spPr>
        <p:txBody>
          <a:bodyPr wrap="square">
            <a:spAutoFit/>
          </a:bodyPr>
          <a:lstStyle/>
          <a:p>
            <a:pPr marL="91440" marR="0" algn="ctr" fontAlgn="base">
              <a:lnSpc>
                <a:spcPts val="1245"/>
              </a:lnSpc>
              <a:spcBef>
                <a:spcPts val="1725"/>
              </a:spcBef>
              <a:spcAft>
                <a:spcPts val="0"/>
              </a:spcAft>
            </a:pPr>
            <a:endParaRPr lang="en-US" sz="24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91440" marR="0" algn="ctr" fontAlgn="base">
              <a:lnSpc>
                <a:spcPts val="1245"/>
              </a:lnSpc>
              <a:spcBef>
                <a:spcPts val="1725"/>
              </a:spcBef>
              <a:spcAft>
                <a:spcPts val="0"/>
              </a:spcAft>
            </a:pPr>
            <a:endParaRPr lang="en-US" sz="2400" spc="3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91440" marR="0" algn="ctr" fontAlgn="base">
              <a:lnSpc>
                <a:spcPts val="1245"/>
              </a:lnSpc>
              <a:spcBef>
                <a:spcPts val="1725"/>
              </a:spcBef>
              <a:spcAft>
                <a:spcPts val="0"/>
              </a:spcAft>
            </a:pPr>
            <a:endParaRPr lang="en-US" sz="24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91440" marR="0" algn="ctr" fontAlgn="base">
              <a:lnSpc>
                <a:spcPts val="1245"/>
              </a:lnSpc>
              <a:spcBef>
                <a:spcPts val="1725"/>
              </a:spcBef>
              <a:spcAft>
                <a:spcPts val="0"/>
              </a:spcAft>
            </a:pPr>
            <a:r>
              <a:rPr lang="en-US" sz="2400" spc="35" dirty="0" smtClean="0">
                <a:latin typeface="Calibri Light" panose="020F0302020204030204" pitchFamily="34" charset="0"/>
                <a:ea typeface="Times New Roman" panose="02020603050405020304" pitchFamily="18" charset="0"/>
                <a:cs typeface="Calibri Light" panose="020F0302020204030204" pitchFamily="34" charset="0"/>
              </a:rPr>
              <a:t>Guidance </a:t>
            </a:r>
            <a:r>
              <a:rPr lang="en-US" sz="2400" spc="35" dirty="0">
                <a:latin typeface="Calibri Light" panose="020F0302020204030204" pitchFamily="34" charset="0"/>
                <a:ea typeface="Times New Roman" panose="02020603050405020304" pitchFamily="18" charset="0"/>
                <a:cs typeface="Calibri Light" panose="020F0302020204030204" pitchFamily="34" charset="0"/>
              </a:rPr>
              <a:t>documents by City Clerk; electronic submission of </a:t>
            </a:r>
            <a:r>
              <a:rPr lang="en-US" sz="2400" spc="35" dirty="0" smtClean="0">
                <a:latin typeface="Calibri Light" panose="020F0302020204030204" pitchFamily="34" charset="0"/>
                <a:ea typeface="Times New Roman" panose="02020603050405020304" pitchFamily="18" charset="0"/>
                <a:cs typeface="Calibri Light" panose="020F0302020204030204" pitchFamily="34" charset="0"/>
              </a:rPr>
              <a:t>Reports</a:t>
            </a:r>
          </a:p>
          <a:p>
            <a:pPr marL="91440" marR="0" fontAlgn="base">
              <a:lnSpc>
                <a:spcPts val="1245"/>
              </a:lnSpc>
              <a:spcBef>
                <a:spcPts val="1725"/>
              </a:spcBef>
              <a:spcAft>
                <a:spcPts val="0"/>
              </a:spcAft>
            </a:pPr>
            <a:endParaRPr lang="en-US" sz="2000" spc="35" dirty="0">
              <a:latin typeface="Times New Roman" panose="02020603050405020304" pitchFamily="18" charset="0"/>
              <a:ea typeface="PMingLiU"/>
            </a:endParaRPr>
          </a:p>
          <a:p>
            <a:pPr marL="91440" marR="45720" algn="just" fontAlgn="base">
              <a:spcAft>
                <a:spcPts val="0"/>
              </a:spcAft>
            </a:pPr>
            <a:endParaRPr lang="en-US" sz="2000" dirty="0" smtClean="0">
              <a:latin typeface="Calibri Light" panose="020F0302020204030204" pitchFamily="34" charset="0"/>
              <a:ea typeface="Times New Roman" panose="02020603050405020304" pitchFamily="18" charset="0"/>
              <a:cs typeface="Calibri Light" panose="020F0302020204030204" pitchFamily="34" charset="0"/>
            </a:endParaRPr>
          </a:p>
          <a:p>
            <a:pPr marL="91440" marR="45720" algn="just" fontAlgn="base">
              <a:spcAft>
                <a:spcPts val="0"/>
              </a:spcAft>
            </a:pPr>
            <a:r>
              <a:rPr lang="en-US" sz="2000" dirty="0" smtClean="0">
                <a:latin typeface="Calibri Light" panose="020F0302020204030204" pitchFamily="34" charset="0"/>
                <a:ea typeface="Times New Roman" panose="02020603050405020304" pitchFamily="18" charset="0"/>
                <a:cs typeface="Calibri Light" panose="020F0302020204030204" pitchFamily="34" charset="0"/>
              </a:rPr>
              <a:t>The </a:t>
            </a:r>
            <a:r>
              <a:rPr lang="en-US" sz="2000" dirty="0">
                <a:latin typeface="Calibri Light" panose="020F0302020204030204" pitchFamily="34" charset="0"/>
                <a:ea typeface="Times New Roman" panose="02020603050405020304" pitchFamily="18" charset="0"/>
                <a:cs typeface="Calibri Light" panose="020F0302020204030204" pitchFamily="34" charset="0"/>
              </a:rPr>
              <a:t>City Clerk may adopt and publish FAQs and/or guidance documents necessary or appropriate to interpret this Chapter and to guide and ensure compliance with this Chapter. The City Clerk may establish and provide a method for the electronic submission and filing of Reports required by this Chapter.</a:t>
            </a:r>
            <a:endParaRPr lang="en-US" sz="2000" dirty="0">
              <a:effectLst/>
              <a:latin typeface="Calibri Light" panose="020F0302020204030204" pitchFamily="34" charset="0"/>
              <a:ea typeface="PMingLiU"/>
              <a:cs typeface="Calibri Light" panose="020F0302020204030204" pitchFamily="34" charset="0"/>
            </a:endParaRPr>
          </a:p>
        </p:txBody>
      </p:sp>
    </p:spTree>
    <p:extLst>
      <p:ext uri="{BB962C8B-B14F-4D97-AF65-F5344CB8AC3E}">
        <p14:creationId xmlns:p14="http://schemas.microsoft.com/office/powerpoint/2010/main" val="394130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8699" y="746626"/>
            <a:ext cx="905995" cy="503204"/>
          </a:xfrm>
          <a:prstGeom prst="rect">
            <a:avLst/>
          </a:prstGeom>
        </p:spPr>
        <p:txBody>
          <a:bodyPr vert="horz" wrap="square" lIns="0" tIns="10085" rIns="0" bIns="0" rtlCol="0">
            <a:spAutoFit/>
          </a:bodyPr>
          <a:lstStyle/>
          <a:p>
            <a:pPr marL="11206" marR="4483">
              <a:lnSpc>
                <a:spcPct val="109500"/>
              </a:lnSpc>
              <a:spcBef>
                <a:spcPts val="79"/>
              </a:spcBef>
            </a:pPr>
            <a:r>
              <a:rPr sz="971" dirty="0">
                <a:latin typeface="Calibri"/>
                <a:cs typeface="Calibri"/>
              </a:rPr>
              <a:t>Reporting</a:t>
            </a:r>
            <a:r>
              <a:rPr sz="971" spc="-18" dirty="0">
                <a:latin typeface="Calibri"/>
                <a:cs typeface="Calibri"/>
              </a:rPr>
              <a:t> </a:t>
            </a:r>
            <a:r>
              <a:rPr sz="971" spc="-9" dirty="0">
                <a:latin typeface="Calibri"/>
                <a:cs typeface="Calibri"/>
              </a:rPr>
              <a:t>Period: </a:t>
            </a:r>
            <a:r>
              <a:rPr sz="971" dirty="0">
                <a:latin typeface="Calibri"/>
                <a:cs typeface="Calibri"/>
              </a:rPr>
              <a:t>Employer</a:t>
            </a:r>
            <a:r>
              <a:rPr sz="971" spc="-22" dirty="0">
                <a:latin typeface="Calibri"/>
                <a:cs typeface="Calibri"/>
              </a:rPr>
              <a:t> </a:t>
            </a:r>
            <a:r>
              <a:rPr sz="971" spc="-9" dirty="0">
                <a:latin typeface="Calibri"/>
                <a:cs typeface="Calibri"/>
              </a:rPr>
              <a:t>Name: </a:t>
            </a:r>
            <a:r>
              <a:rPr sz="971" dirty="0">
                <a:latin typeface="Calibri"/>
                <a:cs typeface="Calibri"/>
              </a:rPr>
              <a:t>Business</a:t>
            </a:r>
            <a:r>
              <a:rPr sz="971" spc="-40" dirty="0">
                <a:latin typeface="Calibri"/>
                <a:cs typeface="Calibri"/>
              </a:rPr>
              <a:t> </a:t>
            </a:r>
            <a:r>
              <a:rPr sz="971" spc="-18" dirty="0">
                <a:latin typeface="Calibri"/>
                <a:cs typeface="Calibri"/>
              </a:rPr>
              <a:t>Address:</a:t>
            </a:r>
            <a:endParaRPr sz="971" dirty="0">
              <a:latin typeface="Calibri"/>
              <a:cs typeface="Calibri"/>
            </a:endParaRPr>
          </a:p>
        </p:txBody>
      </p:sp>
      <p:sp>
        <p:nvSpPr>
          <p:cNvPr id="3" name="object 3"/>
          <p:cNvSpPr txBox="1"/>
          <p:nvPr/>
        </p:nvSpPr>
        <p:spPr>
          <a:xfrm>
            <a:off x="2763594" y="759535"/>
            <a:ext cx="275104" cy="160715"/>
          </a:xfrm>
          <a:prstGeom prst="rect">
            <a:avLst/>
          </a:prstGeom>
        </p:spPr>
        <p:txBody>
          <a:bodyPr vert="horz" wrap="square" lIns="0" tIns="11206" rIns="0" bIns="0" rtlCol="0">
            <a:spAutoFit/>
          </a:bodyPr>
          <a:lstStyle/>
          <a:p>
            <a:pPr marL="11206">
              <a:spcBef>
                <a:spcPts val="88"/>
              </a:spcBef>
            </a:pPr>
            <a:r>
              <a:rPr sz="971" spc="-9" dirty="0">
                <a:latin typeface="Calibri"/>
                <a:cs typeface="Calibri"/>
              </a:rPr>
              <a:t>Year:</a:t>
            </a:r>
            <a:endParaRPr sz="971" dirty="0">
              <a:latin typeface="Calibri"/>
              <a:cs typeface="Calibri"/>
            </a:endParaRPr>
          </a:p>
        </p:txBody>
      </p:sp>
      <p:sp>
        <p:nvSpPr>
          <p:cNvPr id="4" name="object 4"/>
          <p:cNvSpPr txBox="1"/>
          <p:nvPr/>
        </p:nvSpPr>
        <p:spPr>
          <a:xfrm>
            <a:off x="3920378" y="759535"/>
            <a:ext cx="909918" cy="160715"/>
          </a:xfrm>
          <a:prstGeom prst="rect">
            <a:avLst/>
          </a:prstGeom>
        </p:spPr>
        <p:txBody>
          <a:bodyPr vert="horz" wrap="square" lIns="0" tIns="11206" rIns="0" bIns="0" rtlCol="0">
            <a:spAutoFit/>
          </a:bodyPr>
          <a:lstStyle/>
          <a:p>
            <a:pPr marL="11206">
              <a:spcBef>
                <a:spcPts val="88"/>
              </a:spcBef>
              <a:tabLst>
                <a:tab pos="223569" algn="l"/>
              </a:tabLst>
            </a:pPr>
            <a:r>
              <a:rPr sz="971" u="sng" dirty="0">
                <a:uFill>
                  <a:solidFill>
                    <a:srgbClr val="000000"/>
                  </a:solidFill>
                </a:uFill>
                <a:latin typeface="Calibri"/>
                <a:cs typeface="Calibri"/>
              </a:rPr>
              <a:t>	</a:t>
            </a:r>
            <a:r>
              <a:rPr sz="971" spc="-9" dirty="0">
                <a:latin typeface="Calibri"/>
                <a:cs typeface="Calibri"/>
              </a:rPr>
              <a:t>January</a:t>
            </a:r>
            <a:r>
              <a:rPr sz="971" spc="4" dirty="0">
                <a:latin typeface="Calibri"/>
                <a:cs typeface="Calibri"/>
              </a:rPr>
              <a:t> </a:t>
            </a:r>
            <a:r>
              <a:rPr sz="971" spc="-9" dirty="0">
                <a:latin typeface="Calibri"/>
                <a:cs typeface="Calibri"/>
              </a:rPr>
              <a:t>-</a:t>
            </a:r>
            <a:r>
              <a:rPr sz="971" spc="-18" dirty="0">
                <a:latin typeface="Calibri"/>
                <a:cs typeface="Calibri"/>
              </a:rPr>
              <a:t>June</a:t>
            </a:r>
            <a:endParaRPr sz="971" dirty="0">
              <a:latin typeface="Calibri"/>
              <a:cs typeface="Calibri"/>
            </a:endParaRPr>
          </a:p>
        </p:txBody>
      </p:sp>
      <p:sp>
        <p:nvSpPr>
          <p:cNvPr id="5" name="object 5"/>
          <p:cNvSpPr txBox="1"/>
          <p:nvPr/>
        </p:nvSpPr>
        <p:spPr>
          <a:xfrm>
            <a:off x="5076824" y="582571"/>
            <a:ext cx="2966197" cy="337648"/>
          </a:xfrm>
          <a:prstGeom prst="rect">
            <a:avLst/>
          </a:prstGeom>
        </p:spPr>
        <p:txBody>
          <a:bodyPr vert="horz" wrap="square" lIns="0" tIns="25773" rIns="0" bIns="0" rtlCol="0">
            <a:spAutoFit/>
          </a:bodyPr>
          <a:lstStyle/>
          <a:p>
            <a:pPr marL="11206">
              <a:spcBef>
                <a:spcPts val="202"/>
              </a:spcBef>
            </a:pPr>
            <a:r>
              <a:rPr sz="971" dirty="0">
                <a:latin typeface="Calibri"/>
                <a:cs typeface="Calibri"/>
              </a:rPr>
              <a:t>Form</a:t>
            </a:r>
            <a:r>
              <a:rPr sz="971" spc="-44" dirty="0">
                <a:latin typeface="Calibri"/>
                <a:cs typeface="Calibri"/>
              </a:rPr>
              <a:t> </a:t>
            </a:r>
            <a:r>
              <a:rPr sz="971" dirty="0">
                <a:latin typeface="Calibri"/>
                <a:cs typeface="Calibri"/>
              </a:rPr>
              <a:t>for</a:t>
            </a:r>
            <a:r>
              <a:rPr sz="971" spc="-31" dirty="0">
                <a:latin typeface="Calibri"/>
                <a:cs typeface="Calibri"/>
              </a:rPr>
              <a:t> </a:t>
            </a:r>
            <a:r>
              <a:rPr sz="971" spc="-9" dirty="0">
                <a:latin typeface="Calibri"/>
                <a:cs typeface="Calibri"/>
              </a:rPr>
              <a:t>Semi-</a:t>
            </a:r>
            <a:r>
              <a:rPr sz="971" dirty="0">
                <a:latin typeface="Calibri"/>
                <a:cs typeface="Calibri"/>
              </a:rPr>
              <a:t>Annual</a:t>
            </a:r>
            <a:r>
              <a:rPr sz="971" spc="-22" dirty="0">
                <a:latin typeface="Calibri"/>
                <a:cs typeface="Calibri"/>
              </a:rPr>
              <a:t> </a:t>
            </a:r>
            <a:r>
              <a:rPr sz="971" dirty="0">
                <a:latin typeface="Calibri"/>
                <a:cs typeface="Calibri"/>
              </a:rPr>
              <a:t>Employee</a:t>
            </a:r>
            <a:r>
              <a:rPr sz="971" spc="-22" dirty="0">
                <a:latin typeface="Calibri"/>
                <a:cs typeface="Calibri"/>
              </a:rPr>
              <a:t> </a:t>
            </a:r>
            <a:r>
              <a:rPr sz="971" dirty="0">
                <a:latin typeface="Calibri"/>
                <a:cs typeface="Calibri"/>
              </a:rPr>
              <a:t>Residency</a:t>
            </a:r>
            <a:r>
              <a:rPr sz="971" spc="-26" dirty="0">
                <a:latin typeface="Calibri"/>
                <a:cs typeface="Calibri"/>
              </a:rPr>
              <a:t> </a:t>
            </a:r>
            <a:r>
              <a:rPr sz="971" dirty="0">
                <a:latin typeface="Calibri"/>
                <a:cs typeface="Calibri"/>
              </a:rPr>
              <a:t>Report</a:t>
            </a:r>
            <a:r>
              <a:rPr sz="971" spc="-18" dirty="0">
                <a:latin typeface="Calibri"/>
                <a:cs typeface="Calibri"/>
              </a:rPr>
              <a:t> </a:t>
            </a:r>
            <a:r>
              <a:rPr sz="971" spc="-9" dirty="0">
                <a:latin typeface="Calibri"/>
                <a:cs typeface="Calibri"/>
              </a:rPr>
              <a:t>-Sample</a:t>
            </a:r>
            <a:endParaRPr sz="971" dirty="0">
              <a:latin typeface="Calibri"/>
              <a:cs typeface="Calibri"/>
            </a:endParaRPr>
          </a:p>
          <a:p>
            <a:pPr marL="588901">
              <a:spcBef>
                <a:spcPts val="115"/>
              </a:spcBef>
              <a:tabLst>
                <a:tab pos="773247" algn="l"/>
              </a:tabLst>
            </a:pPr>
            <a:r>
              <a:rPr sz="971" u="sng" dirty="0">
                <a:uFill>
                  <a:solidFill>
                    <a:srgbClr val="000000"/>
                  </a:solidFill>
                </a:uFill>
                <a:latin typeface="Calibri"/>
                <a:cs typeface="Calibri"/>
              </a:rPr>
              <a:t>	</a:t>
            </a:r>
            <a:r>
              <a:rPr sz="971" spc="-13" dirty="0">
                <a:latin typeface="Calibri"/>
                <a:cs typeface="Calibri"/>
              </a:rPr>
              <a:t>July-</a:t>
            </a:r>
            <a:r>
              <a:rPr sz="971" spc="-9" dirty="0">
                <a:latin typeface="Calibri"/>
                <a:cs typeface="Calibri"/>
              </a:rPr>
              <a:t>December</a:t>
            </a:r>
            <a:endParaRPr sz="971" dirty="0">
              <a:latin typeface="Calibri"/>
              <a:cs typeface="Calibri"/>
            </a:endParaRPr>
          </a:p>
        </p:txBody>
      </p:sp>
      <p:sp>
        <p:nvSpPr>
          <p:cNvPr id="6" name="object 6"/>
          <p:cNvSpPr txBox="1"/>
          <p:nvPr/>
        </p:nvSpPr>
        <p:spPr>
          <a:xfrm>
            <a:off x="1028699" y="1577117"/>
            <a:ext cx="838759"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Total</a:t>
            </a:r>
            <a:r>
              <a:rPr sz="971" spc="-26" dirty="0">
                <a:latin typeface="Calibri"/>
                <a:cs typeface="Calibri"/>
              </a:rPr>
              <a:t> </a:t>
            </a:r>
            <a:r>
              <a:rPr sz="971" spc="-9" dirty="0">
                <a:latin typeface="Calibri"/>
                <a:cs typeface="Calibri"/>
              </a:rPr>
              <a:t>Employees</a:t>
            </a:r>
            <a:endParaRPr sz="971" dirty="0">
              <a:latin typeface="Calibri"/>
              <a:cs typeface="Calibri"/>
            </a:endParaRPr>
          </a:p>
        </p:txBody>
      </p:sp>
      <p:sp>
        <p:nvSpPr>
          <p:cNvPr id="7" name="object 7"/>
          <p:cNvSpPr txBox="1"/>
          <p:nvPr/>
        </p:nvSpPr>
        <p:spPr>
          <a:xfrm>
            <a:off x="3776495" y="1577117"/>
            <a:ext cx="272863" cy="161281"/>
          </a:xfrm>
          <a:prstGeom prst="rect">
            <a:avLst/>
          </a:prstGeom>
        </p:spPr>
        <p:txBody>
          <a:bodyPr vert="horz" wrap="square" lIns="0" tIns="11766" rIns="0" bIns="0" rtlCol="0">
            <a:spAutoFit/>
          </a:bodyPr>
          <a:lstStyle/>
          <a:p>
            <a:pPr marL="11206">
              <a:spcBef>
                <a:spcPts val="93"/>
              </a:spcBef>
            </a:pPr>
            <a:r>
              <a:rPr sz="971" spc="-9" dirty="0">
                <a:latin typeface="Calibri"/>
                <a:cs typeface="Calibri"/>
              </a:rPr>
              <a:t>Total</a:t>
            </a:r>
            <a:endParaRPr sz="971" dirty="0">
              <a:latin typeface="Calibri"/>
              <a:cs typeface="Calibri"/>
            </a:endParaRPr>
          </a:p>
        </p:txBody>
      </p:sp>
      <p:sp>
        <p:nvSpPr>
          <p:cNvPr id="8" name="object 8"/>
          <p:cNvSpPr txBox="1"/>
          <p:nvPr/>
        </p:nvSpPr>
        <p:spPr>
          <a:xfrm>
            <a:off x="5258360" y="1401497"/>
            <a:ext cx="758638" cy="337046"/>
          </a:xfrm>
          <a:prstGeom prst="rect">
            <a:avLst/>
          </a:prstGeom>
        </p:spPr>
        <p:txBody>
          <a:bodyPr vert="horz" wrap="square" lIns="0" tIns="11206" rIns="0" bIns="0" rtlCol="0">
            <a:spAutoFit/>
          </a:bodyPr>
          <a:lstStyle/>
          <a:p>
            <a:pPr marL="144003" marR="4483" indent="-133357">
              <a:lnSpc>
                <a:spcPct val="109100"/>
              </a:lnSpc>
              <a:spcBef>
                <a:spcPts val="88"/>
              </a:spcBef>
            </a:pPr>
            <a:r>
              <a:rPr sz="971" dirty="0">
                <a:latin typeface="Calibri"/>
                <a:cs typeface="Calibri"/>
              </a:rPr>
              <a:t>No.</a:t>
            </a:r>
            <a:r>
              <a:rPr sz="971" spc="-75" dirty="0">
                <a:latin typeface="Calibri"/>
                <a:cs typeface="Calibri"/>
              </a:rPr>
              <a:t> </a:t>
            </a:r>
            <a:r>
              <a:rPr sz="971" dirty="0">
                <a:latin typeface="Calibri"/>
                <a:cs typeface="Calibri"/>
              </a:rPr>
              <a:t>of</a:t>
            </a:r>
            <a:r>
              <a:rPr sz="971" spc="-49" dirty="0">
                <a:latin typeface="Calibri"/>
                <a:cs typeface="Calibri"/>
              </a:rPr>
              <a:t> </a:t>
            </a:r>
            <a:r>
              <a:rPr sz="971" spc="-9" dirty="0">
                <a:latin typeface="Calibri"/>
                <a:cs typeface="Calibri"/>
              </a:rPr>
              <a:t>Camden Residents</a:t>
            </a:r>
            <a:endParaRPr sz="971" dirty="0">
              <a:latin typeface="Calibri"/>
              <a:cs typeface="Calibri"/>
            </a:endParaRPr>
          </a:p>
        </p:txBody>
      </p:sp>
      <p:sp>
        <p:nvSpPr>
          <p:cNvPr id="9" name="object 9"/>
          <p:cNvSpPr txBox="1"/>
          <p:nvPr/>
        </p:nvSpPr>
        <p:spPr>
          <a:xfrm>
            <a:off x="8025988" y="1401497"/>
            <a:ext cx="1006288" cy="337046"/>
          </a:xfrm>
          <a:prstGeom prst="rect">
            <a:avLst/>
          </a:prstGeom>
        </p:spPr>
        <p:txBody>
          <a:bodyPr vert="horz" wrap="square" lIns="0" tIns="11206" rIns="0" bIns="0" rtlCol="0">
            <a:spAutoFit/>
          </a:bodyPr>
          <a:lstStyle/>
          <a:p>
            <a:pPr marL="267835" marR="4483" indent="-257189">
              <a:lnSpc>
                <a:spcPct val="109100"/>
              </a:lnSpc>
              <a:spcBef>
                <a:spcPts val="88"/>
              </a:spcBef>
            </a:pPr>
            <a:r>
              <a:rPr sz="971" dirty="0">
                <a:latin typeface="Calibri"/>
                <a:cs typeface="Calibri"/>
              </a:rPr>
              <a:t>No.</a:t>
            </a:r>
            <a:r>
              <a:rPr sz="971" spc="-49" dirty="0">
                <a:latin typeface="Calibri"/>
                <a:cs typeface="Calibri"/>
              </a:rPr>
              <a:t> </a:t>
            </a:r>
            <a:r>
              <a:rPr sz="971" dirty="0">
                <a:latin typeface="Calibri"/>
                <a:cs typeface="Calibri"/>
              </a:rPr>
              <a:t>of</a:t>
            </a:r>
            <a:r>
              <a:rPr sz="971" spc="-35" dirty="0">
                <a:latin typeface="Calibri"/>
                <a:cs typeface="Calibri"/>
              </a:rPr>
              <a:t> </a:t>
            </a:r>
            <a:r>
              <a:rPr sz="971" spc="-9" dirty="0">
                <a:latin typeface="Calibri"/>
                <a:cs typeface="Calibri"/>
              </a:rPr>
              <a:t>Non-Camden Residents</a:t>
            </a:r>
            <a:endParaRPr sz="971" dirty="0">
              <a:latin typeface="Calibri"/>
              <a:cs typeface="Calibri"/>
            </a:endParaRPr>
          </a:p>
        </p:txBody>
      </p:sp>
      <p:sp>
        <p:nvSpPr>
          <p:cNvPr id="10" name="object 10"/>
          <p:cNvSpPr txBox="1"/>
          <p:nvPr/>
        </p:nvSpPr>
        <p:spPr>
          <a:xfrm>
            <a:off x="1028699" y="2370828"/>
            <a:ext cx="1738593"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Total</a:t>
            </a:r>
            <a:r>
              <a:rPr sz="971" spc="-22" dirty="0">
                <a:latin typeface="Calibri"/>
                <a:cs typeface="Calibri"/>
              </a:rPr>
              <a:t> </a:t>
            </a:r>
            <a:r>
              <a:rPr sz="971" dirty="0">
                <a:latin typeface="Calibri"/>
                <a:cs typeface="Calibri"/>
              </a:rPr>
              <a:t>Hours</a:t>
            </a:r>
            <a:r>
              <a:rPr sz="971" spc="-18" dirty="0">
                <a:latin typeface="Calibri"/>
                <a:cs typeface="Calibri"/>
              </a:rPr>
              <a:t> </a:t>
            </a:r>
            <a:r>
              <a:rPr sz="971" dirty="0">
                <a:latin typeface="Calibri"/>
                <a:cs typeface="Calibri"/>
              </a:rPr>
              <a:t>Worked</a:t>
            </a:r>
            <a:r>
              <a:rPr sz="971" spc="-22" dirty="0">
                <a:latin typeface="Calibri"/>
                <a:cs typeface="Calibri"/>
              </a:rPr>
              <a:t> </a:t>
            </a:r>
            <a:r>
              <a:rPr sz="971" dirty="0">
                <a:latin typeface="Calibri"/>
                <a:cs typeface="Calibri"/>
              </a:rPr>
              <a:t>by</a:t>
            </a:r>
            <a:r>
              <a:rPr sz="971" spc="-13" dirty="0">
                <a:latin typeface="Calibri"/>
                <a:cs typeface="Calibri"/>
              </a:rPr>
              <a:t> </a:t>
            </a:r>
            <a:r>
              <a:rPr sz="971" spc="-9" dirty="0">
                <a:latin typeface="Calibri"/>
                <a:cs typeface="Calibri"/>
              </a:rPr>
              <a:t>Employees</a:t>
            </a:r>
            <a:endParaRPr sz="971" dirty="0">
              <a:latin typeface="Calibri"/>
              <a:cs typeface="Calibri"/>
            </a:endParaRPr>
          </a:p>
        </p:txBody>
      </p:sp>
      <p:sp>
        <p:nvSpPr>
          <p:cNvPr id="11" name="object 11"/>
          <p:cNvSpPr txBox="1"/>
          <p:nvPr/>
        </p:nvSpPr>
        <p:spPr>
          <a:xfrm>
            <a:off x="1028699" y="3040492"/>
            <a:ext cx="2541494"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Number</a:t>
            </a:r>
            <a:r>
              <a:rPr sz="971" spc="-22" dirty="0">
                <a:latin typeface="Calibri"/>
                <a:cs typeface="Calibri"/>
              </a:rPr>
              <a:t> </a:t>
            </a:r>
            <a:r>
              <a:rPr sz="971" dirty="0">
                <a:latin typeface="Calibri"/>
                <a:cs typeface="Calibri"/>
              </a:rPr>
              <a:t>of</a:t>
            </a:r>
            <a:r>
              <a:rPr sz="971" spc="-26" dirty="0">
                <a:latin typeface="Calibri"/>
                <a:cs typeface="Calibri"/>
              </a:rPr>
              <a:t> </a:t>
            </a:r>
            <a:r>
              <a:rPr sz="971" dirty="0">
                <a:latin typeface="Calibri"/>
                <a:cs typeface="Calibri"/>
              </a:rPr>
              <a:t>Employees</a:t>
            </a:r>
            <a:r>
              <a:rPr sz="971" spc="-22" dirty="0">
                <a:latin typeface="Calibri"/>
                <a:cs typeface="Calibri"/>
              </a:rPr>
              <a:t> </a:t>
            </a:r>
            <a:r>
              <a:rPr sz="971" dirty="0">
                <a:latin typeface="Calibri"/>
                <a:cs typeface="Calibri"/>
              </a:rPr>
              <a:t>by</a:t>
            </a:r>
            <a:r>
              <a:rPr sz="971" spc="-13" dirty="0">
                <a:latin typeface="Calibri"/>
                <a:cs typeface="Calibri"/>
              </a:rPr>
              <a:t> </a:t>
            </a:r>
            <a:r>
              <a:rPr sz="971" dirty="0">
                <a:latin typeface="Calibri"/>
                <a:cs typeface="Calibri"/>
              </a:rPr>
              <a:t>BLS</a:t>
            </a:r>
            <a:r>
              <a:rPr sz="971" spc="-18" dirty="0">
                <a:latin typeface="Calibri"/>
                <a:cs typeface="Calibri"/>
              </a:rPr>
              <a:t> </a:t>
            </a:r>
            <a:r>
              <a:rPr sz="971" dirty="0">
                <a:latin typeface="Calibri"/>
                <a:cs typeface="Calibri"/>
              </a:rPr>
              <a:t>OEWS</a:t>
            </a:r>
            <a:r>
              <a:rPr sz="971" spc="-31" dirty="0">
                <a:latin typeface="Calibri"/>
                <a:cs typeface="Calibri"/>
              </a:rPr>
              <a:t> </a:t>
            </a:r>
            <a:r>
              <a:rPr sz="971" dirty="0">
                <a:latin typeface="Calibri"/>
                <a:cs typeface="Calibri"/>
              </a:rPr>
              <a:t>Wage</a:t>
            </a:r>
            <a:r>
              <a:rPr sz="971" spc="-4" dirty="0">
                <a:latin typeface="Calibri"/>
                <a:cs typeface="Calibri"/>
              </a:rPr>
              <a:t> </a:t>
            </a:r>
            <a:r>
              <a:rPr sz="971" spc="-9" dirty="0">
                <a:latin typeface="Calibri"/>
                <a:cs typeface="Calibri"/>
              </a:rPr>
              <a:t>Interval</a:t>
            </a:r>
            <a:endParaRPr sz="971" dirty="0">
              <a:latin typeface="Calibri"/>
              <a:cs typeface="Calibri"/>
            </a:endParaRPr>
          </a:p>
        </p:txBody>
      </p:sp>
      <p:sp>
        <p:nvSpPr>
          <p:cNvPr id="12" name="object 12"/>
          <p:cNvSpPr txBox="1"/>
          <p:nvPr/>
        </p:nvSpPr>
        <p:spPr>
          <a:xfrm>
            <a:off x="3612103" y="2370828"/>
            <a:ext cx="597274"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Total</a:t>
            </a:r>
            <a:r>
              <a:rPr sz="971" spc="-18" dirty="0">
                <a:latin typeface="Calibri"/>
                <a:cs typeface="Calibri"/>
              </a:rPr>
              <a:t> </a:t>
            </a:r>
            <a:r>
              <a:rPr sz="971" spc="-9" dirty="0">
                <a:latin typeface="Calibri"/>
                <a:cs typeface="Calibri"/>
              </a:rPr>
              <a:t>Hours</a:t>
            </a:r>
            <a:endParaRPr sz="971" dirty="0">
              <a:latin typeface="Calibri"/>
              <a:cs typeface="Calibri"/>
            </a:endParaRPr>
          </a:p>
        </p:txBody>
      </p:sp>
      <p:sp>
        <p:nvSpPr>
          <p:cNvPr id="13" name="object 13"/>
          <p:cNvSpPr txBox="1"/>
          <p:nvPr/>
        </p:nvSpPr>
        <p:spPr>
          <a:xfrm>
            <a:off x="5168264" y="2193865"/>
            <a:ext cx="938493" cy="339995"/>
          </a:xfrm>
          <a:prstGeom prst="rect">
            <a:avLst/>
          </a:prstGeom>
        </p:spPr>
        <p:txBody>
          <a:bodyPr vert="horz" wrap="square" lIns="0" tIns="11206" rIns="0" bIns="0" rtlCol="0">
            <a:spAutoFit/>
          </a:bodyPr>
          <a:lstStyle/>
          <a:p>
            <a:pPr marL="11206" marR="4483" indent="26896">
              <a:lnSpc>
                <a:spcPct val="110000"/>
              </a:lnSpc>
              <a:spcBef>
                <a:spcPts val="88"/>
              </a:spcBef>
            </a:pPr>
            <a:r>
              <a:rPr sz="971" dirty="0">
                <a:latin typeface="Calibri"/>
                <a:cs typeface="Calibri"/>
              </a:rPr>
              <a:t>Hours</a:t>
            </a:r>
            <a:r>
              <a:rPr sz="971" spc="-31" dirty="0">
                <a:latin typeface="Calibri"/>
                <a:cs typeface="Calibri"/>
              </a:rPr>
              <a:t> </a:t>
            </a:r>
            <a:r>
              <a:rPr sz="971" dirty="0">
                <a:latin typeface="Calibri"/>
                <a:cs typeface="Calibri"/>
              </a:rPr>
              <a:t>Worked</a:t>
            </a:r>
            <a:r>
              <a:rPr sz="971" spc="-13" dirty="0">
                <a:latin typeface="Calibri"/>
                <a:cs typeface="Calibri"/>
              </a:rPr>
              <a:t> </a:t>
            </a:r>
            <a:r>
              <a:rPr sz="971" spc="-22" dirty="0">
                <a:latin typeface="Calibri"/>
                <a:cs typeface="Calibri"/>
              </a:rPr>
              <a:t>by </a:t>
            </a:r>
            <a:r>
              <a:rPr sz="971" dirty="0">
                <a:latin typeface="Calibri"/>
                <a:cs typeface="Calibri"/>
              </a:rPr>
              <a:t>Camden</a:t>
            </a:r>
            <a:r>
              <a:rPr sz="971" spc="-44" dirty="0">
                <a:latin typeface="Calibri"/>
                <a:cs typeface="Calibri"/>
              </a:rPr>
              <a:t> </a:t>
            </a:r>
            <a:r>
              <a:rPr sz="971" spc="-9" dirty="0">
                <a:latin typeface="Calibri"/>
                <a:cs typeface="Calibri"/>
              </a:rPr>
              <a:t>Residents</a:t>
            </a:r>
            <a:endParaRPr sz="971" dirty="0">
              <a:latin typeface="Calibri"/>
              <a:cs typeface="Calibri"/>
            </a:endParaRPr>
          </a:p>
        </p:txBody>
      </p:sp>
      <p:sp>
        <p:nvSpPr>
          <p:cNvPr id="14" name="object 14"/>
          <p:cNvSpPr txBox="1"/>
          <p:nvPr/>
        </p:nvSpPr>
        <p:spPr>
          <a:xfrm>
            <a:off x="7965477" y="2370828"/>
            <a:ext cx="2083174"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Hours</a:t>
            </a:r>
            <a:r>
              <a:rPr sz="971" spc="-40" dirty="0">
                <a:latin typeface="Calibri"/>
                <a:cs typeface="Calibri"/>
              </a:rPr>
              <a:t> </a:t>
            </a:r>
            <a:r>
              <a:rPr sz="971" dirty="0">
                <a:latin typeface="Calibri"/>
                <a:cs typeface="Calibri"/>
              </a:rPr>
              <a:t>Worked</a:t>
            </a:r>
            <a:r>
              <a:rPr sz="971" spc="-26" dirty="0">
                <a:latin typeface="Calibri"/>
                <a:cs typeface="Calibri"/>
              </a:rPr>
              <a:t> </a:t>
            </a:r>
            <a:r>
              <a:rPr sz="971" dirty="0">
                <a:latin typeface="Calibri"/>
                <a:cs typeface="Calibri"/>
              </a:rPr>
              <a:t>by</a:t>
            </a:r>
            <a:r>
              <a:rPr sz="971" spc="-9" dirty="0">
                <a:latin typeface="Calibri"/>
                <a:cs typeface="Calibri"/>
              </a:rPr>
              <a:t> Non-</a:t>
            </a:r>
            <a:r>
              <a:rPr sz="971" dirty="0">
                <a:latin typeface="Calibri"/>
                <a:cs typeface="Calibri"/>
              </a:rPr>
              <a:t>Camden</a:t>
            </a:r>
            <a:r>
              <a:rPr sz="971" spc="-13" dirty="0">
                <a:latin typeface="Calibri"/>
                <a:cs typeface="Calibri"/>
              </a:rPr>
              <a:t> </a:t>
            </a:r>
            <a:r>
              <a:rPr sz="971" spc="-9" dirty="0">
                <a:latin typeface="Calibri"/>
                <a:cs typeface="Calibri"/>
              </a:rPr>
              <a:t>Residents</a:t>
            </a:r>
            <a:endParaRPr sz="971" dirty="0">
              <a:latin typeface="Calibri"/>
              <a:cs typeface="Calibri"/>
            </a:endParaRPr>
          </a:p>
        </p:txBody>
      </p:sp>
      <p:sp>
        <p:nvSpPr>
          <p:cNvPr id="15" name="object 15"/>
          <p:cNvSpPr txBox="1"/>
          <p:nvPr/>
        </p:nvSpPr>
        <p:spPr>
          <a:xfrm>
            <a:off x="1028699" y="3516831"/>
            <a:ext cx="459441" cy="2639621"/>
          </a:xfrm>
          <a:prstGeom prst="rect">
            <a:avLst/>
          </a:prstGeom>
        </p:spPr>
        <p:txBody>
          <a:bodyPr vert="horz" wrap="square" lIns="0" tIns="10085" rIns="0" bIns="0" rtlCol="0">
            <a:spAutoFit/>
          </a:bodyPr>
          <a:lstStyle/>
          <a:p>
            <a:pPr marL="11206" marR="4483">
              <a:lnSpc>
                <a:spcPct val="109800"/>
              </a:lnSpc>
              <a:spcBef>
                <a:spcPts val="79"/>
              </a:spcBef>
            </a:pPr>
            <a:r>
              <a:rPr sz="971" dirty="0">
                <a:latin typeface="Calibri"/>
                <a:cs typeface="Calibri"/>
              </a:rPr>
              <a:t>Range</a:t>
            </a:r>
            <a:r>
              <a:rPr sz="971" spc="-4" dirty="0">
                <a:latin typeface="Calibri"/>
                <a:cs typeface="Calibri"/>
              </a:rPr>
              <a:t> </a:t>
            </a:r>
            <a:r>
              <a:rPr sz="971" spc="-44" dirty="0">
                <a:latin typeface="Calibri"/>
                <a:cs typeface="Calibri"/>
              </a:rPr>
              <a:t>A</a:t>
            </a:r>
            <a:r>
              <a:rPr sz="971" dirty="0">
                <a:latin typeface="Calibri"/>
                <a:cs typeface="Calibri"/>
              </a:rPr>
              <a:t> Range</a:t>
            </a:r>
            <a:r>
              <a:rPr sz="971" spc="-4" dirty="0">
                <a:latin typeface="Calibri"/>
                <a:cs typeface="Calibri"/>
              </a:rPr>
              <a:t> </a:t>
            </a:r>
            <a:r>
              <a:rPr sz="971" spc="-44" dirty="0">
                <a:latin typeface="Calibri"/>
                <a:cs typeface="Calibri"/>
              </a:rPr>
              <a:t>B</a:t>
            </a:r>
            <a:r>
              <a:rPr sz="971" dirty="0">
                <a:latin typeface="Calibri"/>
                <a:cs typeface="Calibri"/>
              </a:rPr>
              <a:t> Range</a:t>
            </a:r>
            <a:r>
              <a:rPr sz="971" spc="-4" dirty="0">
                <a:latin typeface="Calibri"/>
                <a:cs typeface="Calibri"/>
              </a:rPr>
              <a:t> </a:t>
            </a:r>
            <a:r>
              <a:rPr sz="971" spc="-44" dirty="0">
                <a:latin typeface="Calibri"/>
                <a:cs typeface="Calibri"/>
              </a:rPr>
              <a:t>C</a:t>
            </a:r>
            <a:r>
              <a:rPr sz="971" dirty="0">
                <a:latin typeface="Calibri"/>
                <a:cs typeface="Calibri"/>
              </a:rPr>
              <a:t> Range</a:t>
            </a:r>
            <a:r>
              <a:rPr sz="971" spc="-4" dirty="0">
                <a:latin typeface="Calibri"/>
                <a:cs typeface="Calibri"/>
              </a:rPr>
              <a:t> </a:t>
            </a:r>
            <a:r>
              <a:rPr sz="971" spc="-44" dirty="0">
                <a:latin typeface="Calibri"/>
                <a:cs typeface="Calibri"/>
              </a:rPr>
              <a:t>D</a:t>
            </a:r>
            <a:r>
              <a:rPr sz="971" dirty="0">
                <a:latin typeface="Calibri"/>
                <a:cs typeface="Calibri"/>
              </a:rPr>
              <a:t> Range</a:t>
            </a:r>
            <a:r>
              <a:rPr sz="971" spc="-4" dirty="0">
                <a:latin typeface="Calibri"/>
                <a:cs typeface="Calibri"/>
              </a:rPr>
              <a:t> </a:t>
            </a:r>
            <a:r>
              <a:rPr sz="971" spc="-44" dirty="0">
                <a:latin typeface="Calibri"/>
                <a:cs typeface="Calibri"/>
              </a:rPr>
              <a:t>E</a:t>
            </a:r>
            <a:r>
              <a:rPr sz="971" dirty="0">
                <a:latin typeface="Calibri"/>
                <a:cs typeface="Calibri"/>
              </a:rPr>
              <a:t> Range</a:t>
            </a:r>
            <a:r>
              <a:rPr sz="971" spc="-4" dirty="0">
                <a:latin typeface="Calibri"/>
                <a:cs typeface="Calibri"/>
              </a:rPr>
              <a:t> </a:t>
            </a:r>
            <a:r>
              <a:rPr sz="971" spc="-44" dirty="0">
                <a:latin typeface="Calibri"/>
                <a:cs typeface="Calibri"/>
              </a:rPr>
              <a:t>F</a:t>
            </a:r>
            <a:r>
              <a:rPr sz="971" dirty="0">
                <a:latin typeface="Calibri"/>
                <a:cs typeface="Calibri"/>
              </a:rPr>
              <a:t> Range</a:t>
            </a:r>
            <a:r>
              <a:rPr sz="971" spc="-4" dirty="0">
                <a:latin typeface="Calibri"/>
                <a:cs typeface="Calibri"/>
              </a:rPr>
              <a:t> </a:t>
            </a:r>
            <a:r>
              <a:rPr sz="971" spc="-44" dirty="0">
                <a:latin typeface="Calibri"/>
                <a:cs typeface="Calibri"/>
              </a:rPr>
              <a:t>G</a:t>
            </a:r>
            <a:r>
              <a:rPr sz="971" dirty="0">
                <a:latin typeface="Calibri"/>
                <a:cs typeface="Calibri"/>
              </a:rPr>
              <a:t> Range</a:t>
            </a:r>
            <a:r>
              <a:rPr sz="971" spc="-4" dirty="0">
                <a:latin typeface="Calibri"/>
                <a:cs typeface="Calibri"/>
              </a:rPr>
              <a:t> </a:t>
            </a:r>
            <a:r>
              <a:rPr sz="971" spc="-44" dirty="0">
                <a:latin typeface="Calibri"/>
                <a:cs typeface="Calibri"/>
              </a:rPr>
              <a:t>H</a:t>
            </a:r>
            <a:r>
              <a:rPr sz="971" dirty="0">
                <a:latin typeface="Calibri"/>
                <a:cs typeface="Calibri"/>
              </a:rPr>
              <a:t> Range</a:t>
            </a:r>
            <a:r>
              <a:rPr sz="971" spc="-4" dirty="0">
                <a:latin typeface="Calibri"/>
                <a:cs typeface="Calibri"/>
              </a:rPr>
              <a:t> </a:t>
            </a:r>
            <a:r>
              <a:rPr sz="971" spc="-44" dirty="0">
                <a:latin typeface="Calibri"/>
                <a:cs typeface="Calibri"/>
              </a:rPr>
              <a:t>I</a:t>
            </a:r>
            <a:r>
              <a:rPr sz="971" dirty="0">
                <a:latin typeface="Calibri"/>
                <a:cs typeface="Calibri"/>
              </a:rPr>
              <a:t> Range</a:t>
            </a:r>
            <a:r>
              <a:rPr sz="971" spc="-4" dirty="0">
                <a:latin typeface="Calibri"/>
                <a:cs typeface="Calibri"/>
              </a:rPr>
              <a:t> </a:t>
            </a:r>
            <a:r>
              <a:rPr sz="971" spc="-44" dirty="0">
                <a:latin typeface="Calibri"/>
                <a:cs typeface="Calibri"/>
              </a:rPr>
              <a:t>J</a:t>
            </a:r>
            <a:r>
              <a:rPr sz="971" dirty="0">
                <a:latin typeface="Calibri"/>
                <a:cs typeface="Calibri"/>
              </a:rPr>
              <a:t> Range</a:t>
            </a:r>
            <a:r>
              <a:rPr sz="971" spc="-4" dirty="0">
                <a:latin typeface="Calibri"/>
                <a:cs typeface="Calibri"/>
              </a:rPr>
              <a:t> </a:t>
            </a:r>
            <a:r>
              <a:rPr sz="971" spc="-44" dirty="0">
                <a:latin typeface="Calibri"/>
                <a:cs typeface="Calibri"/>
              </a:rPr>
              <a:t>K</a:t>
            </a:r>
            <a:r>
              <a:rPr sz="971" dirty="0">
                <a:latin typeface="Calibri"/>
                <a:cs typeface="Calibri"/>
              </a:rPr>
              <a:t> Range</a:t>
            </a:r>
            <a:r>
              <a:rPr sz="971" spc="-4" dirty="0">
                <a:latin typeface="Calibri"/>
                <a:cs typeface="Calibri"/>
              </a:rPr>
              <a:t> </a:t>
            </a:r>
            <a:r>
              <a:rPr sz="971" spc="-44" dirty="0">
                <a:latin typeface="Calibri"/>
                <a:cs typeface="Calibri"/>
              </a:rPr>
              <a:t>L</a:t>
            </a:r>
            <a:r>
              <a:rPr sz="971" spc="-9" dirty="0">
                <a:latin typeface="Calibri"/>
                <a:cs typeface="Calibri"/>
              </a:rPr>
              <a:t> Range</a:t>
            </a:r>
            <a:r>
              <a:rPr sz="971" spc="-35" dirty="0">
                <a:latin typeface="Calibri"/>
                <a:cs typeface="Calibri"/>
              </a:rPr>
              <a:t> </a:t>
            </a:r>
            <a:r>
              <a:rPr sz="971" spc="-44" dirty="0">
                <a:latin typeface="Calibri"/>
                <a:cs typeface="Calibri"/>
              </a:rPr>
              <a:t>M</a:t>
            </a:r>
            <a:r>
              <a:rPr sz="971" dirty="0">
                <a:latin typeface="Calibri"/>
                <a:cs typeface="Calibri"/>
              </a:rPr>
              <a:t> Range</a:t>
            </a:r>
            <a:r>
              <a:rPr sz="971" spc="-4" dirty="0">
                <a:latin typeface="Calibri"/>
                <a:cs typeface="Calibri"/>
              </a:rPr>
              <a:t> </a:t>
            </a:r>
            <a:r>
              <a:rPr sz="971" spc="-44" dirty="0">
                <a:latin typeface="Calibri"/>
                <a:cs typeface="Calibri"/>
              </a:rPr>
              <a:t>N</a:t>
            </a:r>
            <a:r>
              <a:rPr sz="971" dirty="0">
                <a:latin typeface="Calibri"/>
                <a:cs typeface="Calibri"/>
              </a:rPr>
              <a:t> Range</a:t>
            </a:r>
            <a:r>
              <a:rPr sz="971" spc="-4" dirty="0">
                <a:latin typeface="Calibri"/>
                <a:cs typeface="Calibri"/>
              </a:rPr>
              <a:t> </a:t>
            </a:r>
            <a:r>
              <a:rPr sz="971" spc="-44" dirty="0">
                <a:latin typeface="Calibri"/>
                <a:cs typeface="Calibri"/>
              </a:rPr>
              <a:t>O</a:t>
            </a:r>
            <a:r>
              <a:rPr sz="971" dirty="0">
                <a:latin typeface="Calibri"/>
                <a:cs typeface="Calibri"/>
              </a:rPr>
              <a:t> Range</a:t>
            </a:r>
            <a:r>
              <a:rPr sz="971" spc="-4" dirty="0">
                <a:latin typeface="Calibri"/>
                <a:cs typeface="Calibri"/>
              </a:rPr>
              <a:t> </a:t>
            </a:r>
            <a:r>
              <a:rPr sz="971" spc="-44" dirty="0">
                <a:latin typeface="Calibri"/>
                <a:cs typeface="Calibri"/>
              </a:rPr>
              <a:t>P</a:t>
            </a:r>
            <a:endParaRPr sz="971" dirty="0">
              <a:latin typeface="Calibri"/>
              <a:cs typeface="Calibri"/>
            </a:endParaRPr>
          </a:p>
        </p:txBody>
      </p:sp>
      <p:sp>
        <p:nvSpPr>
          <p:cNvPr id="16" name="object 16"/>
          <p:cNvSpPr txBox="1"/>
          <p:nvPr/>
        </p:nvSpPr>
        <p:spPr>
          <a:xfrm>
            <a:off x="3487046" y="3367255"/>
            <a:ext cx="272863" cy="161281"/>
          </a:xfrm>
          <a:prstGeom prst="rect">
            <a:avLst/>
          </a:prstGeom>
        </p:spPr>
        <p:txBody>
          <a:bodyPr vert="horz" wrap="square" lIns="0" tIns="11766" rIns="0" bIns="0" rtlCol="0">
            <a:spAutoFit/>
          </a:bodyPr>
          <a:lstStyle/>
          <a:p>
            <a:pPr marL="11206">
              <a:spcBef>
                <a:spcPts val="93"/>
              </a:spcBef>
            </a:pPr>
            <a:r>
              <a:rPr sz="971" spc="-9" dirty="0">
                <a:latin typeface="Calibri"/>
                <a:cs typeface="Calibri"/>
              </a:rPr>
              <a:t>Total</a:t>
            </a:r>
            <a:endParaRPr sz="971" dirty="0">
              <a:latin typeface="Calibri"/>
              <a:cs typeface="Calibri"/>
            </a:endParaRPr>
          </a:p>
        </p:txBody>
      </p:sp>
      <p:sp>
        <p:nvSpPr>
          <p:cNvPr id="17" name="object 17"/>
          <p:cNvSpPr txBox="1"/>
          <p:nvPr/>
        </p:nvSpPr>
        <p:spPr>
          <a:xfrm>
            <a:off x="5294666" y="3367255"/>
            <a:ext cx="1271868"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No.</a:t>
            </a:r>
            <a:r>
              <a:rPr sz="971" spc="-31" dirty="0">
                <a:latin typeface="Calibri"/>
                <a:cs typeface="Calibri"/>
              </a:rPr>
              <a:t> </a:t>
            </a:r>
            <a:r>
              <a:rPr sz="971" dirty="0">
                <a:latin typeface="Calibri"/>
                <a:cs typeface="Calibri"/>
              </a:rPr>
              <a:t>of</a:t>
            </a:r>
            <a:r>
              <a:rPr sz="971" spc="-13" dirty="0">
                <a:latin typeface="Calibri"/>
                <a:cs typeface="Calibri"/>
              </a:rPr>
              <a:t> </a:t>
            </a:r>
            <a:r>
              <a:rPr sz="971" dirty="0">
                <a:latin typeface="Calibri"/>
                <a:cs typeface="Calibri"/>
              </a:rPr>
              <a:t>Camden</a:t>
            </a:r>
            <a:r>
              <a:rPr sz="971" spc="-13" dirty="0">
                <a:latin typeface="Calibri"/>
                <a:cs typeface="Calibri"/>
              </a:rPr>
              <a:t> </a:t>
            </a:r>
            <a:r>
              <a:rPr sz="971" spc="-9" dirty="0">
                <a:latin typeface="Calibri"/>
                <a:cs typeface="Calibri"/>
              </a:rPr>
              <a:t>Residents</a:t>
            </a:r>
            <a:endParaRPr sz="971" dirty="0">
              <a:latin typeface="Calibri"/>
              <a:cs typeface="Calibri"/>
            </a:endParaRPr>
          </a:p>
        </p:txBody>
      </p:sp>
      <p:sp>
        <p:nvSpPr>
          <p:cNvPr id="18" name="object 18"/>
          <p:cNvSpPr txBox="1"/>
          <p:nvPr/>
        </p:nvSpPr>
        <p:spPr>
          <a:xfrm>
            <a:off x="7773184" y="3367255"/>
            <a:ext cx="1515596"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No.</a:t>
            </a:r>
            <a:r>
              <a:rPr sz="971" spc="-26" dirty="0">
                <a:latin typeface="Calibri"/>
                <a:cs typeface="Calibri"/>
              </a:rPr>
              <a:t> </a:t>
            </a:r>
            <a:r>
              <a:rPr sz="971" dirty="0">
                <a:latin typeface="Calibri"/>
                <a:cs typeface="Calibri"/>
              </a:rPr>
              <a:t>of</a:t>
            </a:r>
            <a:r>
              <a:rPr sz="971" spc="-18" dirty="0">
                <a:latin typeface="Calibri"/>
                <a:cs typeface="Calibri"/>
              </a:rPr>
              <a:t> </a:t>
            </a:r>
            <a:r>
              <a:rPr sz="971" spc="-9" dirty="0">
                <a:latin typeface="Calibri"/>
                <a:cs typeface="Calibri"/>
              </a:rPr>
              <a:t>Non-</a:t>
            </a:r>
            <a:r>
              <a:rPr sz="971" dirty="0">
                <a:latin typeface="Calibri"/>
                <a:cs typeface="Calibri"/>
              </a:rPr>
              <a:t>Camden</a:t>
            </a:r>
            <a:r>
              <a:rPr sz="971" spc="-9" dirty="0">
                <a:latin typeface="Calibri"/>
                <a:cs typeface="Calibri"/>
              </a:rPr>
              <a:t> Residents</a:t>
            </a:r>
            <a:endParaRPr sz="971" dirty="0">
              <a:latin typeface="Calibri"/>
              <a:cs typeface="Calibri"/>
            </a:endParaRPr>
          </a:p>
        </p:txBody>
      </p:sp>
      <p:sp>
        <p:nvSpPr>
          <p:cNvPr id="19" name="object 19"/>
          <p:cNvSpPr/>
          <p:nvPr/>
        </p:nvSpPr>
        <p:spPr>
          <a:xfrm>
            <a:off x="7944971" y="2539252"/>
            <a:ext cx="1177738" cy="355226"/>
          </a:xfrm>
          <a:custGeom>
            <a:avLst/>
            <a:gdLst/>
            <a:ahLst/>
            <a:cxnLst/>
            <a:rect l="l" t="t" r="r" b="b"/>
            <a:pathLst>
              <a:path w="1334770" h="402589">
                <a:moveTo>
                  <a:pt x="1334770" y="0"/>
                </a:moveTo>
                <a:lnTo>
                  <a:pt x="1310640" y="0"/>
                </a:lnTo>
                <a:lnTo>
                  <a:pt x="0" y="0"/>
                </a:lnTo>
                <a:lnTo>
                  <a:pt x="0" y="24130"/>
                </a:lnTo>
                <a:lnTo>
                  <a:pt x="0" y="378460"/>
                </a:lnTo>
                <a:lnTo>
                  <a:pt x="0" y="402590"/>
                </a:lnTo>
                <a:lnTo>
                  <a:pt x="1334770" y="402590"/>
                </a:lnTo>
                <a:lnTo>
                  <a:pt x="1334770" y="378460"/>
                </a:lnTo>
                <a:lnTo>
                  <a:pt x="24130" y="378460"/>
                </a:lnTo>
                <a:lnTo>
                  <a:pt x="24130" y="24130"/>
                </a:lnTo>
                <a:lnTo>
                  <a:pt x="1310640" y="24130"/>
                </a:lnTo>
                <a:lnTo>
                  <a:pt x="1310640" y="377825"/>
                </a:lnTo>
                <a:lnTo>
                  <a:pt x="1334770" y="377825"/>
                </a:lnTo>
                <a:lnTo>
                  <a:pt x="1334770" y="0"/>
                </a:lnTo>
                <a:close/>
              </a:path>
            </a:pathLst>
          </a:custGeom>
          <a:solidFill>
            <a:srgbClr val="000000"/>
          </a:solidFill>
        </p:spPr>
        <p:txBody>
          <a:bodyPr wrap="square" lIns="0" tIns="0" rIns="0" bIns="0" rtlCol="0"/>
          <a:lstStyle/>
          <a:p>
            <a:endParaRPr sz="1588" dirty="0"/>
          </a:p>
        </p:txBody>
      </p:sp>
      <p:sp>
        <p:nvSpPr>
          <p:cNvPr id="20" name="object 20"/>
          <p:cNvSpPr/>
          <p:nvPr/>
        </p:nvSpPr>
        <p:spPr>
          <a:xfrm>
            <a:off x="5053853" y="2539252"/>
            <a:ext cx="1177738" cy="355226"/>
          </a:xfrm>
          <a:custGeom>
            <a:avLst/>
            <a:gdLst/>
            <a:ahLst/>
            <a:cxnLst/>
            <a:rect l="l" t="t" r="r" b="b"/>
            <a:pathLst>
              <a:path w="1334770" h="402589">
                <a:moveTo>
                  <a:pt x="1334770" y="0"/>
                </a:moveTo>
                <a:lnTo>
                  <a:pt x="1310640" y="0"/>
                </a:lnTo>
                <a:lnTo>
                  <a:pt x="0" y="0"/>
                </a:lnTo>
                <a:lnTo>
                  <a:pt x="0" y="24130"/>
                </a:lnTo>
                <a:lnTo>
                  <a:pt x="0" y="378460"/>
                </a:lnTo>
                <a:lnTo>
                  <a:pt x="0" y="402590"/>
                </a:lnTo>
                <a:lnTo>
                  <a:pt x="1334770" y="402590"/>
                </a:lnTo>
                <a:lnTo>
                  <a:pt x="1334770" y="378460"/>
                </a:lnTo>
                <a:lnTo>
                  <a:pt x="24130" y="378460"/>
                </a:lnTo>
                <a:lnTo>
                  <a:pt x="24130" y="24130"/>
                </a:lnTo>
                <a:lnTo>
                  <a:pt x="1310640" y="24130"/>
                </a:lnTo>
                <a:lnTo>
                  <a:pt x="1310640" y="377825"/>
                </a:lnTo>
                <a:lnTo>
                  <a:pt x="1334770" y="377825"/>
                </a:lnTo>
                <a:lnTo>
                  <a:pt x="1334770" y="0"/>
                </a:lnTo>
                <a:close/>
              </a:path>
            </a:pathLst>
          </a:custGeom>
          <a:solidFill>
            <a:srgbClr val="000000"/>
          </a:solidFill>
        </p:spPr>
        <p:txBody>
          <a:bodyPr wrap="square" lIns="0" tIns="0" rIns="0" bIns="0" rtlCol="0"/>
          <a:lstStyle/>
          <a:p>
            <a:endParaRPr sz="1588" dirty="0"/>
          </a:p>
        </p:txBody>
      </p:sp>
      <p:sp>
        <p:nvSpPr>
          <p:cNvPr id="21" name="object 21"/>
          <p:cNvSpPr/>
          <p:nvPr/>
        </p:nvSpPr>
        <p:spPr>
          <a:xfrm>
            <a:off x="7945531" y="1757082"/>
            <a:ext cx="1177738" cy="355226"/>
          </a:xfrm>
          <a:custGeom>
            <a:avLst/>
            <a:gdLst/>
            <a:ahLst/>
            <a:cxnLst/>
            <a:rect l="l" t="t" r="r" b="b"/>
            <a:pathLst>
              <a:path w="1334770" h="402589">
                <a:moveTo>
                  <a:pt x="1334770" y="0"/>
                </a:moveTo>
                <a:lnTo>
                  <a:pt x="1310640" y="0"/>
                </a:lnTo>
                <a:lnTo>
                  <a:pt x="0" y="0"/>
                </a:lnTo>
                <a:lnTo>
                  <a:pt x="0" y="24130"/>
                </a:lnTo>
                <a:lnTo>
                  <a:pt x="0" y="378460"/>
                </a:lnTo>
                <a:lnTo>
                  <a:pt x="0" y="402590"/>
                </a:lnTo>
                <a:lnTo>
                  <a:pt x="1334770" y="402590"/>
                </a:lnTo>
                <a:lnTo>
                  <a:pt x="1334770" y="378460"/>
                </a:lnTo>
                <a:lnTo>
                  <a:pt x="24130" y="378460"/>
                </a:lnTo>
                <a:lnTo>
                  <a:pt x="24130" y="24130"/>
                </a:lnTo>
                <a:lnTo>
                  <a:pt x="1310640" y="24130"/>
                </a:lnTo>
                <a:lnTo>
                  <a:pt x="1310640" y="377825"/>
                </a:lnTo>
                <a:lnTo>
                  <a:pt x="1334770" y="377825"/>
                </a:lnTo>
                <a:lnTo>
                  <a:pt x="1334770" y="0"/>
                </a:lnTo>
                <a:close/>
              </a:path>
            </a:pathLst>
          </a:custGeom>
          <a:solidFill>
            <a:srgbClr val="000000"/>
          </a:solidFill>
        </p:spPr>
        <p:txBody>
          <a:bodyPr wrap="square" lIns="0" tIns="0" rIns="0" bIns="0" rtlCol="0"/>
          <a:lstStyle/>
          <a:p>
            <a:endParaRPr sz="1588" dirty="0"/>
          </a:p>
        </p:txBody>
      </p:sp>
      <p:sp>
        <p:nvSpPr>
          <p:cNvPr id="22" name="object 22"/>
          <p:cNvSpPr/>
          <p:nvPr/>
        </p:nvSpPr>
        <p:spPr>
          <a:xfrm>
            <a:off x="5054413" y="1757082"/>
            <a:ext cx="1177738" cy="355226"/>
          </a:xfrm>
          <a:custGeom>
            <a:avLst/>
            <a:gdLst/>
            <a:ahLst/>
            <a:cxnLst/>
            <a:rect l="l" t="t" r="r" b="b"/>
            <a:pathLst>
              <a:path w="1334770" h="402589">
                <a:moveTo>
                  <a:pt x="1334770" y="0"/>
                </a:moveTo>
                <a:lnTo>
                  <a:pt x="1310640" y="0"/>
                </a:lnTo>
                <a:lnTo>
                  <a:pt x="0" y="0"/>
                </a:lnTo>
                <a:lnTo>
                  <a:pt x="0" y="24130"/>
                </a:lnTo>
                <a:lnTo>
                  <a:pt x="0" y="378460"/>
                </a:lnTo>
                <a:lnTo>
                  <a:pt x="0" y="402590"/>
                </a:lnTo>
                <a:lnTo>
                  <a:pt x="1334770" y="402590"/>
                </a:lnTo>
                <a:lnTo>
                  <a:pt x="1334770" y="378460"/>
                </a:lnTo>
                <a:lnTo>
                  <a:pt x="24130" y="378460"/>
                </a:lnTo>
                <a:lnTo>
                  <a:pt x="24130" y="24130"/>
                </a:lnTo>
                <a:lnTo>
                  <a:pt x="1310640" y="24130"/>
                </a:lnTo>
                <a:lnTo>
                  <a:pt x="1310640" y="377825"/>
                </a:lnTo>
                <a:lnTo>
                  <a:pt x="1334770" y="377825"/>
                </a:lnTo>
                <a:lnTo>
                  <a:pt x="1334770" y="0"/>
                </a:lnTo>
                <a:close/>
              </a:path>
            </a:pathLst>
          </a:custGeom>
          <a:solidFill>
            <a:srgbClr val="000000"/>
          </a:solidFill>
        </p:spPr>
        <p:txBody>
          <a:bodyPr wrap="square" lIns="0" tIns="0" rIns="0" bIns="0" rtlCol="0"/>
          <a:lstStyle/>
          <a:p>
            <a:endParaRPr sz="1588" dirty="0"/>
          </a:p>
        </p:txBody>
      </p:sp>
      <p:sp>
        <p:nvSpPr>
          <p:cNvPr id="23" name="object 23"/>
          <p:cNvSpPr/>
          <p:nvPr/>
        </p:nvSpPr>
        <p:spPr>
          <a:xfrm>
            <a:off x="3320303" y="1757082"/>
            <a:ext cx="1177738" cy="355226"/>
          </a:xfrm>
          <a:custGeom>
            <a:avLst/>
            <a:gdLst/>
            <a:ahLst/>
            <a:cxnLst/>
            <a:rect l="l" t="t" r="r" b="b"/>
            <a:pathLst>
              <a:path w="1334770" h="402589">
                <a:moveTo>
                  <a:pt x="1334770" y="0"/>
                </a:moveTo>
                <a:lnTo>
                  <a:pt x="1310640" y="0"/>
                </a:lnTo>
                <a:lnTo>
                  <a:pt x="0" y="0"/>
                </a:lnTo>
                <a:lnTo>
                  <a:pt x="0" y="24130"/>
                </a:lnTo>
                <a:lnTo>
                  <a:pt x="0" y="378460"/>
                </a:lnTo>
                <a:lnTo>
                  <a:pt x="0" y="402590"/>
                </a:lnTo>
                <a:lnTo>
                  <a:pt x="1334770" y="402590"/>
                </a:lnTo>
                <a:lnTo>
                  <a:pt x="1334770" y="378460"/>
                </a:lnTo>
                <a:lnTo>
                  <a:pt x="24130" y="378460"/>
                </a:lnTo>
                <a:lnTo>
                  <a:pt x="24130" y="24130"/>
                </a:lnTo>
                <a:lnTo>
                  <a:pt x="1310640" y="24130"/>
                </a:lnTo>
                <a:lnTo>
                  <a:pt x="1310640" y="377825"/>
                </a:lnTo>
                <a:lnTo>
                  <a:pt x="1334770" y="377825"/>
                </a:lnTo>
                <a:lnTo>
                  <a:pt x="1334770" y="0"/>
                </a:lnTo>
                <a:close/>
              </a:path>
            </a:pathLst>
          </a:custGeom>
          <a:solidFill>
            <a:srgbClr val="000000"/>
          </a:solidFill>
        </p:spPr>
        <p:txBody>
          <a:bodyPr wrap="square" lIns="0" tIns="0" rIns="0" bIns="0" rtlCol="0"/>
          <a:lstStyle/>
          <a:p>
            <a:endParaRPr sz="1588" dirty="0"/>
          </a:p>
        </p:txBody>
      </p:sp>
      <p:sp>
        <p:nvSpPr>
          <p:cNvPr id="24" name="object 24"/>
          <p:cNvSpPr/>
          <p:nvPr/>
        </p:nvSpPr>
        <p:spPr>
          <a:xfrm>
            <a:off x="3320303" y="2547096"/>
            <a:ext cx="1178299" cy="355226"/>
          </a:xfrm>
          <a:custGeom>
            <a:avLst/>
            <a:gdLst/>
            <a:ahLst/>
            <a:cxnLst/>
            <a:rect l="l" t="t" r="r" b="b"/>
            <a:pathLst>
              <a:path w="1335404" h="402589">
                <a:moveTo>
                  <a:pt x="1335405" y="0"/>
                </a:moveTo>
                <a:lnTo>
                  <a:pt x="1310640" y="0"/>
                </a:lnTo>
                <a:lnTo>
                  <a:pt x="1310640" y="25400"/>
                </a:lnTo>
                <a:lnTo>
                  <a:pt x="1310640" y="378460"/>
                </a:lnTo>
                <a:lnTo>
                  <a:pt x="24765" y="378460"/>
                </a:lnTo>
                <a:lnTo>
                  <a:pt x="24765" y="25400"/>
                </a:lnTo>
                <a:lnTo>
                  <a:pt x="1310640" y="25400"/>
                </a:lnTo>
                <a:lnTo>
                  <a:pt x="1310640" y="0"/>
                </a:lnTo>
                <a:lnTo>
                  <a:pt x="0" y="0"/>
                </a:lnTo>
                <a:lnTo>
                  <a:pt x="0" y="25400"/>
                </a:lnTo>
                <a:lnTo>
                  <a:pt x="0" y="378460"/>
                </a:lnTo>
                <a:lnTo>
                  <a:pt x="0" y="402590"/>
                </a:lnTo>
                <a:lnTo>
                  <a:pt x="1335405" y="402590"/>
                </a:lnTo>
                <a:lnTo>
                  <a:pt x="1335405" y="378460"/>
                </a:lnTo>
                <a:lnTo>
                  <a:pt x="1335405" y="0"/>
                </a:lnTo>
                <a:close/>
              </a:path>
            </a:pathLst>
          </a:custGeom>
          <a:solidFill>
            <a:srgbClr val="000000"/>
          </a:solidFill>
        </p:spPr>
        <p:txBody>
          <a:bodyPr wrap="square" lIns="0" tIns="0" rIns="0" bIns="0" rtlCol="0"/>
          <a:lstStyle/>
          <a:p>
            <a:endParaRPr sz="1588" dirty="0"/>
          </a:p>
        </p:txBody>
      </p:sp>
      <p:graphicFrame>
        <p:nvGraphicFramePr>
          <p:cNvPr id="25" name="object 25"/>
          <p:cNvGraphicFramePr>
            <a:graphicFrameLocks noGrp="1"/>
          </p:cNvGraphicFramePr>
          <p:nvPr/>
        </p:nvGraphicFramePr>
        <p:xfrm>
          <a:off x="2742527" y="3558651"/>
          <a:ext cx="6940362" cy="2597521"/>
        </p:xfrm>
        <a:graphic>
          <a:graphicData uri="http://schemas.openxmlformats.org/drawingml/2006/table">
            <a:tbl>
              <a:tblPr firstRow="1" bandRow="1">
                <a:tableStyleId>{2D5ABB26-0587-4C30-8999-92F81FD0307C}</a:tableStyleId>
              </a:tblPr>
              <a:tblGrid>
                <a:gridCol w="1735231">
                  <a:extLst>
                    <a:ext uri="{9D8B030D-6E8A-4147-A177-3AD203B41FA5}">
                      <a16:colId xmlns:a16="http://schemas.microsoft.com/office/drawing/2014/main" val="20000"/>
                    </a:ext>
                  </a:extLst>
                </a:gridCol>
                <a:gridCol w="2891677">
                  <a:extLst>
                    <a:ext uri="{9D8B030D-6E8A-4147-A177-3AD203B41FA5}">
                      <a16:colId xmlns:a16="http://schemas.microsoft.com/office/drawing/2014/main" val="20001"/>
                    </a:ext>
                  </a:extLst>
                </a:gridCol>
                <a:gridCol w="2313454">
                  <a:extLst>
                    <a:ext uri="{9D8B030D-6E8A-4147-A177-3AD203B41FA5}">
                      <a16:colId xmlns:a16="http://schemas.microsoft.com/office/drawing/2014/main" val="20002"/>
                    </a:ext>
                  </a:extLst>
                </a:gridCol>
              </a:tblGrid>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6136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16136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16248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161365">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163606">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5828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8700" y="745280"/>
            <a:ext cx="9145681" cy="339995"/>
          </a:xfrm>
          <a:prstGeom prst="rect">
            <a:avLst/>
          </a:prstGeom>
        </p:spPr>
        <p:txBody>
          <a:bodyPr vert="horz" wrap="square" lIns="0" tIns="11206" rIns="0" bIns="0" rtlCol="0">
            <a:spAutoFit/>
          </a:bodyPr>
          <a:lstStyle/>
          <a:p>
            <a:pPr marL="11206" marR="4483">
              <a:lnSpc>
                <a:spcPct val="110000"/>
              </a:lnSpc>
              <a:spcBef>
                <a:spcPts val="88"/>
              </a:spcBef>
            </a:pPr>
            <a:r>
              <a:rPr sz="971" dirty="0">
                <a:latin typeface="Calibri"/>
                <a:cs typeface="Calibri"/>
              </a:rPr>
              <a:t>ADDITIONAL</a:t>
            </a:r>
            <a:r>
              <a:rPr sz="971" spc="-22" dirty="0">
                <a:latin typeface="Calibri"/>
                <a:cs typeface="Calibri"/>
              </a:rPr>
              <a:t> </a:t>
            </a:r>
            <a:r>
              <a:rPr sz="971" spc="-9" dirty="0">
                <a:latin typeface="Calibri"/>
                <a:cs typeface="Calibri"/>
              </a:rPr>
              <a:t>COMMENT/EXPLANATIONS</a:t>
            </a:r>
            <a:r>
              <a:rPr sz="971" spc="-26" dirty="0">
                <a:latin typeface="Calibri"/>
                <a:cs typeface="Calibri"/>
              </a:rPr>
              <a:t> </a:t>
            </a:r>
            <a:r>
              <a:rPr sz="971" spc="-9" dirty="0">
                <a:latin typeface="Calibri"/>
                <a:cs typeface="Calibri"/>
              </a:rPr>
              <a:t>VOLUNTARILY</a:t>
            </a:r>
            <a:r>
              <a:rPr sz="971" spc="-13" dirty="0">
                <a:latin typeface="Calibri"/>
                <a:cs typeface="Calibri"/>
              </a:rPr>
              <a:t> </a:t>
            </a:r>
            <a:r>
              <a:rPr sz="971" dirty="0">
                <a:latin typeface="Calibri"/>
                <a:cs typeface="Calibri"/>
              </a:rPr>
              <a:t>PROVIDED</a:t>
            </a:r>
            <a:r>
              <a:rPr sz="971" spc="-18" dirty="0">
                <a:latin typeface="Calibri"/>
                <a:cs typeface="Calibri"/>
              </a:rPr>
              <a:t> </a:t>
            </a:r>
            <a:r>
              <a:rPr sz="971" dirty="0">
                <a:latin typeface="Calibri"/>
                <a:cs typeface="Calibri"/>
              </a:rPr>
              <a:t>BY</a:t>
            </a:r>
            <a:r>
              <a:rPr sz="971" spc="-4" dirty="0">
                <a:latin typeface="Calibri"/>
                <a:cs typeface="Calibri"/>
              </a:rPr>
              <a:t> </a:t>
            </a:r>
            <a:r>
              <a:rPr sz="971" dirty="0">
                <a:latin typeface="Calibri"/>
                <a:cs typeface="Calibri"/>
              </a:rPr>
              <a:t>EMPLOYER,</a:t>
            </a:r>
            <a:r>
              <a:rPr sz="971" spc="-22" dirty="0">
                <a:latin typeface="Calibri"/>
                <a:cs typeface="Calibri"/>
              </a:rPr>
              <a:t> </a:t>
            </a:r>
            <a:r>
              <a:rPr sz="971" dirty="0">
                <a:latin typeface="Calibri"/>
                <a:cs typeface="Calibri"/>
              </a:rPr>
              <a:t>INCLUDING</a:t>
            </a:r>
            <a:r>
              <a:rPr sz="971" spc="-4" dirty="0">
                <a:latin typeface="Calibri"/>
                <a:cs typeface="Calibri"/>
              </a:rPr>
              <a:t> </a:t>
            </a:r>
            <a:r>
              <a:rPr sz="971" spc="-9" dirty="0">
                <a:latin typeface="Calibri"/>
                <a:cs typeface="Calibri"/>
              </a:rPr>
              <a:t>DISCLOSURES</a:t>
            </a:r>
            <a:r>
              <a:rPr sz="971" spc="-22" dirty="0">
                <a:latin typeface="Calibri"/>
                <a:cs typeface="Calibri"/>
              </a:rPr>
              <a:t> </a:t>
            </a:r>
            <a:r>
              <a:rPr sz="971" dirty="0">
                <a:latin typeface="Calibri"/>
                <a:cs typeface="Calibri"/>
              </a:rPr>
              <a:t>OF</a:t>
            </a:r>
            <a:r>
              <a:rPr sz="971" spc="4" dirty="0">
                <a:latin typeface="Calibri"/>
                <a:cs typeface="Calibri"/>
              </a:rPr>
              <a:t> </a:t>
            </a:r>
            <a:r>
              <a:rPr sz="971" dirty="0">
                <a:latin typeface="Calibri"/>
                <a:cs typeface="Calibri"/>
              </a:rPr>
              <a:t>HEALTH</a:t>
            </a:r>
            <a:r>
              <a:rPr sz="971" spc="9" dirty="0">
                <a:latin typeface="Calibri"/>
                <a:cs typeface="Calibri"/>
              </a:rPr>
              <a:t> </a:t>
            </a:r>
            <a:r>
              <a:rPr sz="971" dirty="0">
                <a:latin typeface="Calibri"/>
                <a:cs typeface="Calibri"/>
              </a:rPr>
              <a:t>INSURANCE</a:t>
            </a:r>
            <a:r>
              <a:rPr sz="971" spc="9" dirty="0">
                <a:latin typeface="Calibri"/>
                <a:cs typeface="Calibri"/>
              </a:rPr>
              <a:t> </a:t>
            </a:r>
            <a:r>
              <a:rPr sz="971" dirty="0">
                <a:latin typeface="Calibri"/>
                <a:cs typeface="Calibri"/>
              </a:rPr>
              <a:t>AND</a:t>
            </a:r>
            <a:r>
              <a:rPr sz="971" spc="13" dirty="0">
                <a:latin typeface="Calibri"/>
                <a:cs typeface="Calibri"/>
              </a:rPr>
              <a:t> </a:t>
            </a:r>
            <a:r>
              <a:rPr sz="971" dirty="0">
                <a:latin typeface="Calibri"/>
                <a:cs typeface="Calibri"/>
              </a:rPr>
              <a:t>OTHER</a:t>
            </a:r>
            <a:r>
              <a:rPr sz="971" spc="4" dirty="0">
                <a:latin typeface="Calibri"/>
                <a:cs typeface="Calibri"/>
              </a:rPr>
              <a:t> </a:t>
            </a:r>
            <a:r>
              <a:rPr sz="971" dirty="0">
                <a:latin typeface="Calibri"/>
                <a:cs typeface="Calibri"/>
              </a:rPr>
              <a:t>BENEFITS</a:t>
            </a:r>
            <a:r>
              <a:rPr sz="971" spc="18" dirty="0">
                <a:latin typeface="Calibri"/>
                <a:cs typeface="Calibri"/>
              </a:rPr>
              <a:t> </a:t>
            </a:r>
            <a:r>
              <a:rPr sz="971" dirty="0">
                <a:latin typeface="Calibri"/>
                <a:cs typeface="Calibri"/>
              </a:rPr>
              <a:t>PROVIDED</a:t>
            </a:r>
            <a:r>
              <a:rPr sz="971" spc="13" dirty="0">
                <a:latin typeface="Calibri"/>
                <a:cs typeface="Calibri"/>
              </a:rPr>
              <a:t> </a:t>
            </a:r>
            <a:r>
              <a:rPr sz="971" dirty="0">
                <a:latin typeface="Calibri"/>
                <a:cs typeface="Calibri"/>
              </a:rPr>
              <a:t>TO</a:t>
            </a:r>
            <a:r>
              <a:rPr sz="971" spc="9" dirty="0">
                <a:latin typeface="Calibri"/>
                <a:cs typeface="Calibri"/>
              </a:rPr>
              <a:t> </a:t>
            </a:r>
            <a:r>
              <a:rPr sz="971" spc="-9" dirty="0">
                <a:latin typeface="Calibri"/>
                <a:cs typeface="Calibri"/>
              </a:rPr>
              <a:t>EMPLOYEES, </a:t>
            </a:r>
            <a:r>
              <a:rPr sz="971" dirty="0">
                <a:latin typeface="Calibri"/>
                <a:cs typeface="Calibri"/>
              </a:rPr>
              <a:t>CHARITABLE</a:t>
            </a:r>
            <a:r>
              <a:rPr sz="971" spc="-26" dirty="0">
                <a:latin typeface="Calibri"/>
                <a:cs typeface="Calibri"/>
              </a:rPr>
              <a:t> </a:t>
            </a:r>
            <a:r>
              <a:rPr sz="971" spc="-9" dirty="0">
                <a:latin typeface="Calibri"/>
                <a:cs typeface="Calibri"/>
              </a:rPr>
              <a:t>CONTRIBUTIONS </a:t>
            </a:r>
            <a:r>
              <a:rPr sz="971" dirty="0">
                <a:latin typeface="Calibri"/>
                <a:cs typeface="Calibri"/>
              </a:rPr>
              <a:t>TO</a:t>
            </a:r>
            <a:r>
              <a:rPr sz="971" spc="-4" dirty="0">
                <a:latin typeface="Calibri"/>
                <a:cs typeface="Calibri"/>
              </a:rPr>
              <a:t> </a:t>
            </a:r>
            <a:r>
              <a:rPr sz="971" dirty="0">
                <a:latin typeface="Calibri"/>
                <a:cs typeface="Calibri"/>
              </a:rPr>
              <a:t>CITY</a:t>
            </a:r>
            <a:r>
              <a:rPr sz="971" spc="-4" dirty="0">
                <a:latin typeface="Calibri"/>
                <a:cs typeface="Calibri"/>
              </a:rPr>
              <a:t> </a:t>
            </a:r>
            <a:r>
              <a:rPr sz="971" spc="-9" dirty="0">
                <a:latin typeface="Calibri"/>
                <a:cs typeface="Calibri"/>
              </a:rPr>
              <a:t>ORGANIZATIONS </a:t>
            </a:r>
            <a:r>
              <a:rPr sz="971" dirty="0">
                <a:latin typeface="Calibri"/>
                <a:cs typeface="Calibri"/>
              </a:rPr>
              <a:t>AND OTHER</a:t>
            </a:r>
            <a:r>
              <a:rPr sz="971" spc="-4" dirty="0">
                <a:latin typeface="Calibri"/>
                <a:cs typeface="Calibri"/>
              </a:rPr>
              <a:t> </a:t>
            </a:r>
            <a:r>
              <a:rPr sz="971" dirty="0">
                <a:latin typeface="Calibri"/>
                <a:cs typeface="Calibri"/>
              </a:rPr>
              <a:t>SUPPORT</a:t>
            </a:r>
            <a:r>
              <a:rPr sz="971" spc="-13" dirty="0">
                <a:latin typeface="Calibri"/>
                <a:cs typeface="Calibri"/>
              </a:rPr>
              <a:t> </a:t>
            </a:r>
            <a:r>
              <a:rPr sz="971" dirty="0">
                <a:latin typeface="Calibri"/>
                <a:cs typeface="Calibri"/>
              </a:rPr>
              <a:t>AND BENEFITS</a:t>
            </a:r>
            <a:r>
              <a:rPr sz="971" spc="-18" dirty="0">
                <a:latin typeface="Calibri"/>
                <a:cs typeface="Calibri"/>
              </a:rPr>
              <a:t> </a:t>
            </a:r>
            <a:r>
              <a:rPr sz="971" dirty="0">
                <a:latin typeface="Calibri"/>
                <a:cs typeface="Calibri"/>
              </a:rPr>
              <a:t>TO</a:t>
            </a:r>
            <a:r>
              <a:rPr sz="971" spc="-13" dirty="0">
                <a:latin typeface="Calibri"/>
                <a:cs typeface="Calibri"/>
              </a:rPr>
              <a:t> </a:t>
            </a:r>
            <a:r>
              <a:rPr sz="971" dirty="0">
                <a:latin typeface="Calibri"/>
                <a:cs typeface="Calibri"/>
              </a:rPr>
              <a:t>CAMDEN</a:t>
            </a:r>
            <a:r>
              <a:rPr sz="971" spc="-9" dirty="0">
                <a:latin typeface="Calibri"/>
                <a:cs typeface="Calibri"/>
              </a:rPr>
              <a:t> RESIDENTS:</a:t>
            </a:r>
            <a:endParaRPr sz="971" dirty="0">
              <a:latin typeface="Calibri"/>
              <a:cs typeface="Calibri"/>
            </a:endParaRPr>
          </a:p>
        </p:txBody>
      </p:sp>
      <p:sp>
        <p:nvSpPr>
          <p:cNvPr id="3" name="object 3"/>
          <p:cNvSpPr txBox="1"/>
          <p:nvPr/>
        </p:nvSpPr>
        <p:spPr>
          <a:xfrm>
            <a:off x="1028699" y="2862184"/>
            <a:ext cx="7912474" cy="336517"/>
          </a:xfrm>
          <a:prstGeom prst="rect">
            <a:avLst/>
          </a:prstGeom>
        </p:spPr>
        <p:txBody>
          <a:bodyPr vert="horz" wrap="square" lIns="0" tIns="24652" rIns="0" bIns="0" rtlCol="0">
            <a:spAutoFit/>
          </a:bodyPr>
          <a:lstStyle/>
          <a:p>
            <a:pPr marL="11206">
              <a:spcBef>
                <a:spcPts val="193"/>
              </a:spcBef>
            </a:pPr>
            <a:r>
              <a:rPr sz="971" dirty="0">
                <a:latin typeface="Calibri"/>
                <a:cs typeface="Calibri"/>
              </a:rPr>
              <a:t>The</a:t>
            </a:r>
            <a:r>
              <a:rPr sz="971" spc="-44" dirty="0">
                <a:latin typeface="Calibri"/>
                <a:cs typeface="Calibri"/>
              </a:rPr>
              <a:t> </a:t>
            </a:r>
            <a:r>
              <a:rPr sz="971" dirty="0">
                <a:latin typeface="Calibri"/>
                <a:cs typeface="Calibri"/>
              </a:rPr>
              <a:t>undersigned</a:t>
            </a:r>
            <a:r>
              <a:rPr sz="971" spc="-13" dirty="0">
                <a:latin typeface="Calibri"/>
                <a:cs typeface="Calibri"/>
              </a:rPr>
              <a:t> </a:t>
            </a:r>
            <a:r>
              <a:rPr sz="971" dirty="0">
                <a:latin typeface="Calibri"/>
                <a:cs typeface="Calibri"/>
              </a:rPr>
              <a:t>declares</a:t>
            </a:r>
            <a:r>
              <a:rPr sz="971" spc="-13" dirty="0">
                <a:latin typeface="Calibri"/>
                <a:cs typeface="Calibri"/>
              </a:rPr>
              <a:t> </a:t>
            </a:r>
            <a:r>
              <a:rPr sz="971" dirty="0">
                <a:latin typeface="Calibri"/>
                <a:cs typeface="Calibri"/>
              </a:rPr>
              <a:t>under</a:t>
            </a:r>
            <a:r>
              <a:rPr sz="971" spc="-22" dirty="0">
                <a:latin typeface="Calibri"/>
                <a:cs typeface="Calibri"/>
              </a:rPr>
              <a:t> </a:t>
            </a:r>
            <a:r>
              <a:rPr sz="971" dirty="0">
                <a:latin typeface="Calibri"/>
                <a:cs typeface="Calibri"/>
              </a:rPr>
              <a:t>the</a:t>
            </a:r>
            <a:r>
              <a:rPr sz="971" spc="-18" dirty="0">
                <a:latin typeface="Calibri"/>
                <a:cs typeface="Calibri"/>
              </a:rPr>
              <a:t> </a:t>
            </a:r>
            <a:r>
              <a:rPr sz="971" dirty="0">
                <a:latin typeface="Calibri"/>
                <a:cs typeface="Calibri"/>
              </a:rPr>
              <a:t>penalties</a:t>
            </a:r>
            <a:r>
              <a:rPr sz="971" spc="-22" dirty="0">
                <a:latin typeface="Calibri"/>
                <a:cs typeface="Calibri"/>
              </a:rPr>
              <a:t> </a:t>
            </a:r>
            <a:r>
              <a:rPr sz="971" dirty="0">
                <a:latin typeface="Calibri"/>
                <a:cs typeface="Calibri"/>
              </a:rPr>
              <a:t>prescribed</a:t>
            </a:r>
            <a:r>
              <a:rPr sz="971" spc="-22" dirty="0">
                <a:latin typeface="Calibri"/>
                <a:cs typeface="Calibri"/>
              </a:rPr>
              <a:t> </a:t>
            </a:r>
            <a:r>
              <a:rPr sz="971" dirty="0">
                <a:latin typeface="Calibri"/>
                <a:cs typeface="Calibri"/>
              </a:rPr>
              <a:t>by</a:t>
            </a:r>
            <a:r>
              <a:rPr sz="971" spc="-18" dirty="0">
                <a:latin typeface="Calibri"/>
                <a:cs typeface="Calibri"/>
              </a:rPr>
              <a:t> </a:t>
            </a:r>
            <a:r>
              <a:rPr sz="971" dirty="0">
                <a:latin typeface="Calibri"/>
                <a:cs typeface="Calibri"/>
              </a:rPr>
              <a:t>law</a:t>
            </a:r>
            <a:r>
              <a:rPr sz="971" spc="-26" dirty="0">
                <a:latin typeface="Calibri"/>
                <a:cs typeface="Calibri"/>
              </a:rPr>
              <a:t> </a:t>
            </a:r>
            <a:r>
              <a:rPr sz="971" dirty="0">
                <a:latin typeface="Calibri"/>
                <a:cs typeface="Calibri"/>
              </a:rPr>
              <a:t>for</a:t>
            </a:r>
            <a:r>
              <a:rPr sz="971" spc="-13" dirty="0">
                <a:latin typeface="Calibri"/>
                <a:cs typeface="Calibri"/>
              </a:rPr>
              <a:t> </a:t>
            </a:r>
            <a:r>
              <a:rPr sz="971" dirty="0">
                <a:latin typeface="Calibri"/>
                <a:cs typeface="Calibri"/>
              </a:rPr>
              <a:t>false</a:t>
            </a:r>
            <a:r>
              <a:rPr sz="971" spc="-22" dirty="0">
                <a:latin typeface="Calibri"/>
                <a:cs typeface="Calibri"/>
              </a:rPr>
              <a:t> </a:t>
            </a:r>
            <a:r>
              <a:rPr sz="971" dirty="0">
                <a:latin typeface="Calibri"/>
                <a:cs typeface="Calibri"/>
              </a:rPr>
              <a:t>certifications</a:t>
            </a:r>
            <a:r>
              <a:rPr sz="971" spc="-22" dirty="0">
                <a:latin typeface="Calibri"/>
                <a:cs typeface="Calibri"/>
              </a:rPr>
              <a:t> </a:t>
            </a:r>
            <a:r>
              <a:rPr sz="971" dirty="0">
                <a:latin typeface="Calibri"/>
                <a:cs typeface="Calibri"/>
              </a:rPr>
              <a:t>that:</a:t>
            </a:r>
            <a:r>
              <a:rPr sz="971" spc="-13" dirty="0">
                <a:latin typeface="Calibri"/>
                <a:cs typeface="Calibri"/>
              </a:rPr>
              <a:t> </a:t>
            </a:r>
            <a:r>
              <a:rPr sz="971" dirty="0">
                <a:latin typeface="Calibri"/>
                <a:cs typeface="Calibri"/>
              </a:rPr>
              <a:t>(i)</a:t>
            </a:r>
            <a:r>
              <a:rPr sz="971" spc="-9" dirty="0">
                <a:latin typeface="Calibri"/>
                <a:cs typeface="Calibri"/>
              </a:rPr>
              <a:t> </a:t>
            </a:r>
            <a:r>
              <a:rPr sz="971" dirty="0">
                <a:latin typeface="Calibri"/>
                <a:cs typeface="Calibri"/>
              </a:rPr>
              <a:t>s/he</a:t>
            </a:r>
            <a:r>
              <a:rPr sz="971" spc="-18" dirty="0">
                <a:latin typeface="Calibri"/>
                <a:cs typeface="Calibri"/>
              </a:rPr>
              <a:t> </a:t>
            </a:r>
            <a:r>
              <a:rPr sz="971" dirty="0">
                <a:latin typeface="Calibri"/>
                <a:cs typeface="Calibri"/>
              </a:rPr>
              <a:t>is</a:t>
            </a:r>
            <a:r>
              <a:rPr sz="971" spc="-22" dirty="0">
                <a:latin typeface="Calibri"/>
                <a:cs typeface="Calibri"/>
              </a:rPr>
              <a:t> </a:t>
            </a:r>
            <a:r>
              <a:rPr sz="971" dirty="0">
                <a:latin typeface="Calibri"/>
                <a:cs typeface="Calibri"/>
              </a:rPr>
              <a:t>an</a:t>
            </a:r>
            <a:r>
              <a:rPr sz="971" spc="-35" dirty="0">
                <a:latin typeface="Calibri"/>
                <a:cs typeface="Calibri"/>
              </a:rPr>
              <a:t> </a:t>
            </a:r>
            <a:r>
              <a:rPr sz="971" dirty="0">
                <a:latin typeface="Calibri"/>
                <a:cs typeface="Calibri"/>
              </a:rPr>
              <a:t>authorized</a:t>
            </a:r>
            <a:r>
              <a:rPr sz="971" spc="-18" dirty="0">
                <a:latin typeface="Calibri"/>
                <a:cs typeface="Calibri"/>
              </a:rPr>
              <a:t> </a:t>
            </a:r>
            <a:r>
              <a:rPr sz="971" dirty="0">
                <a:latin typeface="Calibri"/>
                <a:cs typeface="Calibri"/>
              </a:rPr>
              <a:t>representative</a:t>
            </a:r>
            <a:r>
              <a:rPr sz="971" spc="-31" dirty="0">
                <a:latin typeface="Calibri"/>
                <a:cs typeface="Calibri"/>
              </a:rPr>
              <a:t> </a:t>
            </a:r>
            <a:r>
              <a:rPr sz="971" dirty="0">
                <a:latin typeface="Calibri"/>
                <a:cs typeface="Calibri"/>
              </a:rPr>
              <a:t>of</a:t>
            </a:r>
            <a:r>
              <a:rPr sz="971" spc="-22" dirty="0">
                <a:latin typeface="Calibri"/>
                <a:cs typeface="Calibri"/>
              </a:rPr>
              <a:t> </a:t>
            </a:r>
            <a:r>
              <a:rPr sz="971" dirty="0">
                <a:latin typeface="Calibri"/>
                <a:cs typeface="Calibri"/>
              </a:rPr>
              <a:t>the</a:t>
            </a:r>
            <a:r>
              <a:rPr sz="971" spc="-9" dirty="0">
                <a:latin typeface="Calibri"/>
                <a:cs typeface="Calibri"/>
              </a:rPr>
              <a:t> </a:t>
            </a:r>
            <a:r>
              <a:rPr sz="971" dirty="0">
                <a:latin typeface="Calibri"/>
                <a:cs typeface="Calibri"/>
              </a:rPr>
              <a:t>reporting</a:t>
            </a:r>
            <a:r>
              <a:rPr sz="971" spc="-26" dirty="0">
                <a:latin typeface="Calibri"/>
                <a:cs typeface="Calibri"/>
              </a:rPr>
              <a:t> </a:t>
            </a:r>
            <a:r>
              <a:rPr sz="971" spc="-9" dirty="0">
                <a:latin typeface="Calibri"/>
                <a:cs typeface="Calibri"/>
              </a:rPr>
              <a:t>employer;</a:t>
            </a:r>
            <a:endParaRPr sz="971" dirty="0">
              <a:latin typeface="Calibri"/>
              <a:cs typeface="Calibri"/>
            </a:endParaRPr>
          </a:p>
          <a:p>
            <a:pPr marL="39223">
              <a:spcBef>
                <a:spcPts val="106"/>
              </a:spcBef>
            </a:pPr>
            <a:r>
              <a:rPr sz="971" dirty="0">
                <a:latin typeface="Calibri"/>
                <a:cs typeface="Calibri"/>
              </a:rPr>
              <a:t>(ii)</a:t>
            </a:r>
            <a:r>
              <a:rPr sz="971" spc="-31" dirty="0">
                <a:latin typeface="Calibri"/>
                <a:cs typeface="Calibri"/>
              </a:rPr>
              <a:t> </a:t>
            </a:r>
            <a:r>
              <a:rPr sz="971" dirty="0">
                <a:latin typeface="Calibri"/>
                <a:cs typeface="Calibri"/>
              </a:rPr>
              <a:t>s/he</a:t>
            </a:r>
            <a:r>
              <a:rPr sz="971" spc="-18" dirty="0">
                <a:latin typeface="Calibri"/>
                <a:cs typeface="Calibri"/>
              </a:rPr>
              <a:t> </a:t>
            </a:r>
            <a:r>
              <a:rPr sz="971" dirty="0">
                <a:latin typeface="Calibri"/>
                <a:cs typeface="Calibri"/>
              </a:rPr>
              <a:t>has</a:t>
            </a:r>
            <a:r>
              <a:rPr sz="971" spc="-18" dirty="0">
                <a:latin typeface="Calibri"/>
                <a:cs typeface="Calibri"/>
              </a:rPr>
              <a:t> </a:t>
            </a:r>
            <a:r>
              <a:rPr sz="971" dirty="0">
                <a:latin typeface="Calibri"/>
                <a:cs typeface="Calibri"/>
              </a:rPr>
              <a:t>knowledge</a:t>
            </a:r>
            <a:r>
              <a:rPr sz="971" spc="-22" dirty="0">
                <a:latin typeface="Calibri"/>
                <a:cs typeface="Calibri"/>
              </a:rPr>
              <a:t> </a:t>
            </a:r>
            <a:r>
              <a:rPr sz="971" dirty="0">
                <a:latin typeface="Calibri"/>
                <a:cs typeface="Calibri"/>
              </a:rPr>
              <a:t>of</a:t>
            </a:r>
            <a:r>
              <a:rPr sz="971" spc="-18" dirty="0">
                <a:latin typeface="Calibri"/>
                <a:cs typeface="Calibri"/>
              </a:rPr>
              <a:t> </a:t>
            </a:r>
            <a:r>
              <a:rPr sz="971" dirty="0">
                <a:latin typeface="Calibri"/>
                <a:cs typeface="Calibri"/>
              </a:rPr>
              <a:t>the</a:t>
            </a:r>
            <a:r>
              <a:rPr sz="971" spc="-4" dirty="0">
                <a:latin typeface="Calibri"/>
                <a:cs typeface="Calibri"/>
              </a:rPr>
              <a:t> </a:t>
            </a:r>
            <a:r>
              <a:rPr sz="971" dirty="0">
                <a:latin typeface="Calibri"/>
                <a:cs typeface="Calibri"/>
              </a:rPr>
              <a:t>facts</a:t>
            </a:r>
            <a:r>
              <a:rPr sz="971" spc="-18" dirty="0">
                <a:latin typeface="Calibri"/>
                <a:cs typeface="Calibri"/>
              </a:rPr>
              <a:t> </a:t>
            </a:r>
            <a:r>
              <a:rPr sz="971" dirty="0">
                <a:latin typeface="Calibri"/>
                <a:cs typeface="Calibri"/>
              </a:rPr>
              <a:t>set</a:t>
            </a:r>
            <a:r>
              <a:rPr sz="971" spc="-18" dirty="0">
                <a:latin typeface="Calibri"/>
                <a:cs typeface="Calibri"/>
              </a:rPr>
              <a:t> </a:t>
            </a:r>
            <a:r>
              <a:rPr sz="971" dirty="0">
                <a:latin typeface="Calibri"/>
                <a:cs typeface="Calibri"/>
              </a:rPr>
              <a:t>forth</a:t>
            </a:r>
            <a:r>
              <a:rPr sz="971" spc="-9" dirty="0">
                <a:latin typeface="Calibri"/>
                <a:cs typeface="Calibri"/>
              </a:rPr>
              <a:t> </a:t>
            </a:r>
            <a:r>
              <a:rPr sz="971" dirty="0">
                <a:latin typeface="Calibri"/>
                <a:cs typeface="Calibri"/>
              </a:rPr>
              <a:t>in</a:t>
            </a:r>
            <a:r>
              <a:rPr sz="971" spc="-31" dirty="0">
                <a:latin typeface="Calibri"/>
                <a:cs typeface="Calibri"/>
              </a:rPr>
              <a:t> </a:t>
            </a:r>
            <a:r>
              <a:rPr sz="971" dirty="0">
                <a:latin typeface="Calibri"/>
                <a:cs typeface="Calibri"/>
              </a:rPr>
              <a:t>this</a:t>
            </a:r>
            <a:r>
              <a:rPr sz="971" spc="-13" dirty="0">
                <a:latin typeface="Calibri"/>
                <a:cs typeface="Calibri"/>
              </a:rPr>
              <a:t> </a:t>
            </a:r>
            <a:r>
              <a:rPr sz="971" dirty="0">
                <a:latin typeface="Calibri"/>
                <a:cs typeface="Calibri"/>
              </a:rPr>
              <a:t>report; and</a:t>
            </a:r>
            <a:r>
              <a:rPr sz="971" spc="-35" dirty="0">
                <a:latin typeface="Calibri"/>
                <a:cs typeface="Calibri"/>
              </a:rPr>
              <a:t> </a:t>
            </a:r>
            <a:r>
              <a:rPr sz="971" dirty="0">
                <a:latin typeface="Calibri"/>
                <a:cs typeface="Calibri"/>
              </a:rPr>
              <a:t>(iii)</a:t>
            </a:r>
            <a:r>
              <a:rPr sz="971" spc="-13" dirty="0">
                <a:latin typeface="Calibri"/>
                <a:cs typeface="Calibri"/>
              </a:rPr>
              <a:t> </a:t>
            </a:r>
            <a:r>
              <a:rPr sz="971" dirty="0">
                <a:latin typeface="Calibri"/>
                <a:cs typeface="Calibri"/>
              </a:rPr>
              <a:t>all</a:t>
            </a:r>
            <a:r>
              <a:rPr sz="971" spc="-26" dirty="0">
                <a:latin typeface="Calibri"/>
                <a:cs typeface="Calibri"/>
              </a:rPr>
              <a:t> </a:t>
            </a:r>
            <a:r>
              <a:rPr sz="971" dirty="0">
                <a:latin typeface="Calibri"/>
                <a:cs typeface="Calibri"/>
              </a:rPr>
              <a:t>of</a:t>
            </a:r>
            <a:r>
              <a:rPr sz="971" spc="-18" dirty="0">
                <a:latin typeface="Calibri"/>
                <a:cs typeface="Calibri"/>
              </a:rPr>
              <a:t> </a:t>
            </a:r>
            <a:r>
              <a:rPr sz="971" dirty="0">
                <a:latin typeface="Calibri"/>
                <a:cs typeface="Calibri"/>
              </a:rPr>
              <a:t>the</a:t>
            </a:r>
            <a:r>
              <a:rPr sz="971" spc="-18" dirty="0">
                <a:latin typeface="Calibri"/>
                <a:cs typeface="Calibri"/>
              </a:rPr>
              <a:t> </a:t>
            </a:r>
            <a:r>
              <a:rPr sz="971" dirty="0">
                <a:latin typeface="Calibri"/>
                <a:cs typeface="Calibri"/>
              </a:rPr>
              <a:t>foregoing</a:t>
            </a:r>
            <a:r>
              <a:rPr sz="971" spc="-9" dirty="0">
                <a:latin typeface="Calibri"/>
                <a:cs typeface="Calibri"/>
              </a:rPr>
              <a:t> </a:t>
            </a:r>
            <a:r>
              <a:rPr sz="971" dirty="0">
                <a:latin typeface="Calibri"/>
                <a:cs typeface="Calibri"/>
              </a:rPr>
              <a:t>statements</a:t>
            </a:r>
            <a:r>
              <a:rPr sz="971" spc="-9" dirty="0">
                <a:latin typeface="Calibri"/>
                <a:cs typeface="Calibri"/>
              </a:rPr>
              <a:t> </a:t>
            </a:r>
            <a:r>
              <a:rPr sz="971" dirty="0">
                <a:latin typeface="Calibri"/>
                <a:cs typeface="Calibri"/>
              </a:rPr>
              <a:t>in</a:t>
            </a:r>
            <a:r>
              <a:rPr sz="971" spc="-22" dirty="0">
                <a:latin typeface="Calibri"/>
                <a:cs typeface="Calibri"/>
              </a:rPr>
              <a:t> </a:t>
            </a:r>
            <a:r>
              <a:rPr sz="971" dirty="0">
                <a:latin typeface="Calibri"/>
                <a:cs typeface="Calibri"/>
              </a:rPr>
              <a:t>this</a:t>
            </a:r>
            <a:r>
              <a:rPr sz="971" spc="-18" dirty="0">
                <a:latin typeface="Calibri"/>
                <a:cs typeface="Calibri"/>
              </a:rPr>
              <a:t> </a:t>
            </a:r>
            <a:r>
              <a:rPr sz="971" dirty="0">
                <a:latin typeface="Calibri"/>
                <a:cs typeface="Calibri"/>
              </a:rPr>
              <a:t>report</a:t>
            </a:r>
            <a:r>
              <a:rPr sz="971" spc="-22" dirty="0">
                <a:latin typeface="Calibri"/>
                <a:cs typeface="Calibri"/>
              </a:rPr>
              <a:t> </a:t>
            </a:r>
            <a:r>
              <a:rPr sz="971" dirty="0">
                <a:latin typeface="Calibri"/>
                <a:cs typeface="Calibri"/>
              </a:rPr>
              <a:t>are</a:t>
            </a:r>
            <a:r>
              <a:rPr sz="971" spc="-4" dirty="0">
                <a:latin typeface="Calibri"/>
                <a:cs typeface="Calibri"/>
              </a:rPr>
              <a:t> </a:t>
            </a:r>
            <a:r>
              <a:rPr sz="971" dirty="0">
                <a:latin typeface="Calibri"/>
                <a:cs typeface="Calibri"/>
              </a:rPr>
              <a:t>true</a:t>
            </a:r>
            <a:r>
              <a:rPr sz="971" spc="-18" dirty="0">
                <a:latin typeface="Calibri"/>
                <a:cs typeface="Calibri"/>
              </a:rPr>
              <a:t> </a:t>
            </a:r>
            <a:r>
              <a:rPr sz="971" dirty="0">
                <a:latin typeface="Calibri"/>
                <a:cs typeface="Calibri"/>
              </a:rPr>
              <a:t>and</a:t>
            </a:r>
            <a:r>
              <a:rPr sz="971" spc="-22" dirty="0">
                <a:latin typeface="Calibri"/>
                <a:cs typeface="Calibri"/>
              </a:rPr>
              <a:t> </a:t>
            </a:r>
            <a:r>
              <a:rPr sz="971" spc="-9" dirty="0">
                <a:latin typeface="Calibri"/>
                <a:cs typeface="Calibri"/>
              </a:rPr>
              <a:t>correct.</a:t>
            </a:r>
            <a:endParaRPr sz="971" dirty="0">
              <a:latin typeface="Calibri"/>
              <a:cs typeface="Calibri"/>
            </a:endParaRPr>
          </a:p>
        </p:txBody>
      </p:sp>
      <p:sp>
        <p:nvSpPr>
          <p:cNvPr id="4" name="object 4"/>
          <p:cNvSpPr txBox="1"/>
          <p:nvPr/>
        </p:nvSpPr>
        <p:spPr>
          <a:xfrm>
            <a:off x="1028700" y="3688865"/>
            <a:ext cx="1367678" cy="161281"/>
          </a:xfrm>
          <a:prstGeom prst="rect">
            <a:avLst/>
          </a:prstGeom>
        </p:spPr>
        <p:txBody>
          <a:bodyPr vert="horz" wrap="square" lIns="0" tIns="11766" rIns="0" bIns="0" rtlCol="0">
            <a:spAutoFit/>
          </a:bodyPr>
          <a:lstStyle/>
          <a:p>
            <a:pPr marL="11206">
              <a:spcBef>
                <a:spcPts val="93"/>
              </a:spcBef>
              <a:tabLst>
                <a:tab pos="1355984" algn="l"/>
              </a:tabLst>
            </a:pPr>
            <a:r>
              <a:rPr sz="971" dirty="0">
                <a:latin typeface="Calibri"/>
                <a:cs typeface="Calibri"/>
              </a:rPr>
              <a:t>Date: </a:t>
            </a:r>
            <a:r>
              <a:rPr sz="971" u="sng" dirty="0">
                <a:uFill>
                  <a:solidFill>
                    <a:srgbClr val="000000"/>
                  </a:solidFill>
                </a:uFill>
                <a:latin typeface="Calibri"/>
                <a:cs typeface="Calibri"/>
              </a:rPr>
              <a:t>	</a:t>
            </a:r>
            <a:endParaRPr sz="971" dirty="0">
              <a:latin typeface="Calibri"/>
              <a:cs typeface="Calibri"/>
            </a:endParaRPr>
          </a:p>
        </p:txBody>
      </p:sp>
      <p:sp>
        <p:nvSpPr>
          <p:cNvPr id="5" name="object 5"/>
          <p:cNvSpPr txBox="1"/>
          <p:nvPr/>
        </p:nvSpPr>
        <p:spPr>
          <a:xfrm>
            <a:off x="5655048" y="3851574"/>
            <a:ext cx="1400735" cy="161281"/>
          </a:xfrm>
          <a:prstGeom prst="rect">
            <a:avLst/>
          </a:prstGeom>
        </p:spPr>
        <p:txBody>
          <a:bodyPr vert="horz" wrap="square" lIns="0" tIns="11766" rIns="0" bIns="0" rtlCol="0">
            <a:spAutoFit/>
          </a:bodyPr>
          <a:lstStyle/>
          <a:p>
            <a:pPr marL="11206">
              <a:spcBef>
                <a:spcPts val="93"/>
              </a:spcBef>
            </a:pPr>
            <a:r>
              <a:rPr sz="971" dirty="0">
                <a:latin typeface="Calibri"/>
                <a:cs typeface="Calibri"/>
              </a:rPr>
              <a:t>Signature</a:t>
            </a:r>
            <a:r>
              <a:rPr sz="971" spc="-18" dirty="0">
                <a:latin typeface="Calibri"/>
                <a:cs typeface="Calibri"/>
              </a:rPr>
              <a:t> </a:t>
            </a:r>
            <a:r>
              <a:rPr sz="971" dirty="0">
                <a:latin typeface="Calibri"/>
                <a:cs typeface="Calibri"/>
              </a:rPr>
              <a:t>of</a:t>
            </a:r>
            <a:r>
              <a:rPr sz="971" spc="-26" dirty="0">
                <a:latin typeface="Calibri"/>
                <a:cs typeface="Calibri"/>
              </a:rPr>
              <a:t> </a:t>
            </a:r>
            <a:r>
              <a:rPr sz="971" spc="-9" dirty="0">
                <a:latin typeface="Calibri"/>
                <a:cs typeface="Calibri"/>
              </a:rPr>
              <a:t>Representative</a:t>
            </a:r>
            <a:endParaRPr sz="971" dirty="0">
              <a:latin typeface="Calibri"/>
              <a:cs typeface="Calibri"/>
            </a:endParaRPr>
          </a:p>
        </p:txBody>
      </p:sp>
      <p:sp>
        <p:nvSpPr>
          <p:cNvPr id="6" name="object 6"/>
          <p:cNvSpPr txBox="1"/>
          <p:nvPr/>
        </p:nvSpPr>
        <p:spPr>
          <a:xfrm>
            <a:off x="5655048" y="4501067"/>
            <a:ext cx="1953746" cy="160715"/>
          </a:xfrm>
          <a:prstGeom prst="rect">
            <a:avLst/>
          </a:prstGeom>
        </p:spPr>
        <p:txBody>
          <a:bodyPr vert="horz" wrap="square" lIns="0" tIns="11206" rIns="0" bIns="0" rtlCol="0">
            <a:spAutoFit/>
          </a:bodyPr>
          <a:lstStyle/>
          <a:p>
            <a:pPr marL="11206">
              <a:spcBef>
                <a:spcPts val="88"/>
              </a:spcBef>
            </a:pPr>
            <a:r>
              <a:rPr sz="971" dirty="0">
                <a:latin typeface="Calibri"/>
                <a:cs typeface="Calibri"/>
              </a:rPr>
              <a:t>Print</a:t>
            </a:r>
            <a:r>
              <a:rPr sz="971" spc="-18" dirty="0">
                <a:latin typeface="Calibri"/>
                <a:cs typeface="Calibri"/>
              </a:rPr>
              <a:t> </a:t>
            </a:r>
            <a:r>
              <a:rPr sz="971" dirty="0">
                <a:latin typeface="Calibri"/>
                <a:cs typeface="Calibri"/>
              </a:rPr>
              <a:t>Name</a:t>
            </a:r>
            <a:r>
              <a:rPr sz="971" spc="-4" dirty="0">
                <a:latin typeface="Calibri"/>
                <a:cs typeface="Calibri"/>
              </a:rPr>
              <a:t> </a:t>
            </a:r>
            <a:r>
              <a:rPr sz="971" dirty="0">
                <a:latin typeface="Calibri"/>
                <a:cs typeface="Calibri"/>
              </a:rPr>
              <a:t>and</a:t>
            </a:r>
            <a:r>
              <a:rPr sz="971" spc="-22" dirty="0">
                <a:latin typeface="Calibri"/>
                <a:cs typeface="Calibri"/>
              </a:rPr>
              <a:t> </a:t>
            </a:r>
            <a:r>
              <a:rPr sz="971" dirty="0">
                <a:latin typeface="Calibri"/>
                <a:cs typeface="Calibri"/>
              </a:rPr>
              <a:t>Title</a:t>
            </a:r>
            <a:r>
              <a:rPr sz="971" spc="-22" dirty="0">
                <a:latin typeface="Calibri"/>
                <a:cs typeface="Calibri"/>
              </a:rPr>
              <a:t> </a:t>
            </a:r>
            <a:r>
              <a:rPr sz="971" dirty="0">
                <a:latin typeface="Calibri"/>
                <a:cs typeface="Calibri"/>
              </a:rPr>
              <a:t>of</a:t>
            </a:r>
            <a:r>
              <a:rPr sz="971" spc="-18" dirty="0">
                <a:latin typeface="Calibri"/>
                <a:cs typeface="Calibri"/>
              </a:rPr>
              <a:t> </a:t>
            </a:r>
            <a:r>
              <a:rPr sz="971" spc="-9" dirty="0">
                <a:latin typeface="Calibri"/>
                <a:cs typeface="Calibri"/>
              </a:rPr>
              <a:t>Representative</a:t>
            </a:r>
            <a:endParaRPr sz="971" dirty="0">
              <a:latin typeface="Calibri"/>
              <a:cs typeface="Calibri"/>
            </a:endParaRPr>
          </a:p>
        </p:txBody>
      </p:sp>
      <p:sp>
        <p:nvSpPr>
          <p:cNvPr id="7" name="object 7"/>
          <p:cNvSpPr/>
          <p:nvPr/>
        </p:nvSpPr>
        <p:spPr>
          <a:xfrm>
            <a:off x="5674098" y="4496920"/>
            <a:ext cx="3647515" cy="0"/>
          </a:xfrm>
          <a:custGeom>
            <a:avLst/>
            <a:gdLst/>
            <a:ahLst/>
            <a:cxnLst/>
            <a:rect l="l" t="t" r="r" b="b"/>
            <a:pathLst>
              <a:path w="4133850">
                <a:moveTo>
                  <a:pt x="0" y="0"/>
                </a:moveTo>
                <a:lnTo>
                  <a:pt x="4133850" y="0"/>
                </a:lnTo>
              </a:path>
            </a:pathLst>
          </a:custGeom>
          <a:ln w="9099">
            <a:solidFill>
              <a:srgbClr val="000000"/>
            </a:solidFill>
          </a:ln>
        </p:spPr>
        <p:txBody>
          <a:bodyPr wrap="square" lIns="0" tIns="0" rIns="0" bIns="0" rtlCol="0"/>
          <a:lstStyle/>
          <a:p>
            <a:endParaRPr sz="1588" dirty="0"/>
          </a:p>
        </p:txBody>
      </p:sp>
      <p:sp>
        <p:nvSpPr>
          <p:cNvPr id="8" name="object 8"/>
          <p:cNvSpPr/>
          <p:nvPr/>
        </p:nvSpPr>
        <p:spPr>
          <a:xfrm>
            <a:off x="5674098" y="3846979"/>
            <a:ext cx="3647515" cy="0"/>
          </a:xfrm>
          <a:custGeom>
            <a:avLst/>
            <a:gdLst/>
            <a:ahLst/>
            <a:cxnLst/>
            <a:rect l="l" t="t" r="r" b="b"/>
            <a:pathLst>
              <a:path w="4133850">
                <a:moveTo>
                  <a:pt x="0" y="0"/>
                </a:moveTo>
                <a:lnTo>
                  <a:pt x="4133850" y="0"/>
                </a:lnTo>
              </a:path>
            </a:pathLst>
          </a:custGeom>
          <a:ln w="9099">
            <a:solidFill>
              <a:srgbClr val="000000"/>
            </a:solidFill>
          </a:ln>
        </p:spPr>
        <p:txBody>
          <a:bodyPr wrap="square" lIns="0" tIns="0" rIns="0" bIns="0" rtlCol="0"/>
          <a:lstStyle/>
          <a:p>
            <a:endParaRPr sz="1588" dirty="0"/>
          </a:p>
        </p:txBody>
      </p:sp>
      <p:sp>
        <p:nvSpPr>
          <p:cNvPr id="9" name="object 9"/>
          <p:cNvSpPr/>
          <p:nvPr/>
        </p:nvSpPr>
        <p:spPr>
          <a:xfrm>
            <a:off x="1039905" y="1564341"/>
            <a:ext cx="9457765" cy="0"/>
          </a:xfrm>
          <a:custGeom>
            <a:avLst/>
            <a:gdLst/>
            <a:ahLst/>
            <a:cxnLst/>
            <a:rect l="l" t="t" r="r" b="b"/>
            <a:pathLst>
              <a:path w="10718800">
                <a:moveTo>
                  <a:pt x="0" y="0"/>
                </a:moveTo>
                <a:lnTo>
                  <a:pt x="10718800" y="0"/>
                </a:lnTo>
              </a:path>
            </a:pathLst>
          </a:custGeom>
          <a:ln w="9099">
            <a:solidFill>
              <a:srgbClr val="000000"/>
            </a:solidFill>
          </a:ln>
        </p:spPr>
        <p:txBody>
          <a:bodyPr wrap="square" lIns="0" tIns="0" rIns="0" bIns="0" rtlCol="0"/>
          <a:lstStyle/>
          <a:p>
            <a:endParaRPr sz="1588" dirty="0"/>
          </a:p>
        </p:txBody>
      </p:sp>
      <p:sp>
        <p:nvSpPr>
          <p:cNvPr id="10" name="object 10"/>
          <p:cNvSpPr/>
          <p:nvPr/>
        </p:nvSpPr>
        <p:spPr>
          <a:xfrm>
            <a:off x="1039905" y="1889871"/>
            <a:ext cx="9457765" cy="0"/>
          </a:xfrm>
          <a:custGeom>
            <a:avLst/>
            <a:gdLst/>
            <a:ahLst/>
            <a:cxnLst/>
            <a:rect l="l" t="t" r="r" b="b"/>
            <a:pathLst>
              <a:path w="10718800">
                <a:moveTo>
                  <a:pt x="0" y="0"/>
                </a:moveTo>
                <a:lnTo>
                  <a:pt x="10718800" y="0"/>
                </a:lnTo>
              </a:path>
            </a:pathLst>
          </a:custGeom>
          <a:ln w="9099">
            <a:solidFill>
              <a:srgbClr val="000000"/>
            </a:solidFill>
          </a:ln>
        </p:spPr>
        <p:txBody>
          <a:bodyPr wrap="square" lIns="0" tIns="0" rIns="0" bIns="0" rtlCol="0"/>
          <a:lstStyle/>
          <a:p>
            <a:endParaRPr sz="1588" dirty="0"/>
          </a:p>
        </p:txBody>
      </p:sp>
      <p:sp>
        <p:nvSpPr>
          <p:cNvPr id="11" name="object 11"/>
          <p:cNvSpPr/>
          <p:nvPr/>
        </p:nvSpPr>
        <p:spPr>
          <a:xfrm>
            <a:off x="1039905" y="2215402"/>
            <a:ext cx="9457765" cy="0"/>
          </a:xfrm>
          <a:custGeom>
            <a:avLst/>
            <a:gdLst/>
            <a:ahLst/>
            <a:cxnLst/>
            <a:rect l="l" t="t" r="r" b="b"/>
            <a:pathLst>
              <a:path w="10718800">
                <a:moveTo>
                  <a:pt x="0" y="0"/>
                </a:moveTo>
                <a:lnTo>
                  <a:pt x="10718800" y="0"/>
                </a:lnTo>
              </a:path>
            </a:pathLst>
          </a:custGeom>
          <a:ln w="9099">
            <a:solidFill>
              <a:srgbClr val="000000"/>
            </a:solidFill>
          </a:ln>
        </p:spPr>
        <p:txBody>
          <a:bodyPr wrap="square" lIns="0" tIns="0" rIns="0" bIns="0" rtlCol="0"/>
          <a:lstStyle/>
          <a:p>
            <a:endParaRPr sz="1588" dirty="0"/>
          </a:p>
        </p:txBody>
      </p:sp>
      <p:sp>
        <p:nvSpPr>
          <p:cNvPr id="12" name="object 12"/>
          <p:cNvSpPr/>
          <p:nvPr/>
        </p:nvSpPr>
        <p:spPr>
          <a:xfrm>
            <a:off x="1039905" y="2540934"/>
            <a:ext cx="9457765" cy="0"/>
          </a:xfrm>
          <a:custGeom>
            <a:avLst/>
            <a:gdLst/>
            <a:ahLst/>
            <a:cxnLst/>
            <a:rect l="l" t="t" r="r" b="b"/>
            <a:pathLst>
              <a:path w="10718800">
                <a:moveTo>
                  <a:pt x="0" y="0"/>
                </a:moveTo>
                <a:lnTo>
                  <a:pt x="10718800" y="0"/>
                </a:lnTo>
              </a:path>
            </a:pathLst>
          </a:custGeom>
          <a:ln w="9099">
            <a:solidFill>
              <a:srgbClr val="000000"/>
            </a:solidFill>
          </a:ln>
        </p:spPr>
        <p:txBody>
          <a:bodyPr wrap="square" lIns="0" tIns="0" rIns="0" bIns="0" rtlCol="0"/>
          <a:lstStyle/>
          <a:p>
            <a:endParaRPr sz="1588" dirty="0"/>
          </a:p>
        </p:txBody>
      </p:sp>
    </p:spTree>
    <p:extLst>
      <p:ext uri="{BB962C8B-B14F-4D97-AF65-F5344CB8AC3E}">
        <p14:creationId xmlns:p14="http://schemas.microsoft.com/office/powerpoint/2010/main" val="1308054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9083" y="759535"/>
            <a:ext cx="429184" cy="160715"/>
          </a:xfrm>
          <a:prstGeom prst="rect">
            <a:avLst/>
          </a:prstGeom>
        </p:spPr>
        <p:txBody>
          <a:bodyPr vert="horz" wrap="square" lIns="0" tIns="11206" rIns="0" bIns="0" rtlCol="0">
            <a:spAutoFit/>
          </a:bodyPr>
          <a:lstStyle/>
          <a:p>
            <a:pPr marL="11206">
              <a:spcBef>
                <a:spcPts val="88"/>
              </a:spcBef>
            </a:pPr>
            <a:r>
              <a:rPr sz="971" spc="-9" dirty="0">
                <a:latin typeface="Calibri"/>
                <a:cs typeface="Calibri"/>
              </a:rPr>
              <a:t>RANGES</a:t>
            </a:r>
            <a:endParaRPr sz="971" dirty="0">
              <a:latin typeface="Calibri"/>
              <a:cs typeface="Calibri"/>
            </a:endParaRPr>
          </a:p>
        </p:txBody>
      </p:sp>
      <p:sp>
        <p:nvSpPr>
          <p:cNvPr id="3" name="object 3"/>
          <p:cNvSpPr txBox="1"/>
          <p:nvPr/>
        </p:nvSpPr>
        <p:spPr>
          <a:xfrm>
            <a:off x="1028699" y="1072044"/>
            <a:ext cx="467285" cy="2639621"/>
          </a:xfrm>
          <a:prstGeom prst="rect">
            <a:avLst/>
          </a:prstGeom>
        </p:spPr>
        <p:txBody>
          <a:bodyPr vert="horz" wrap="square" lIns="0" tIns="10085" rIns="0" bIns="0" rtlCol="0">
            <a:spAutoFit/>
          </a:bodyPr>
          <a:lstStyle/>
          <a:p>
            <a:pPr marL="11206" marR="4483">
              <a:lnSpc>
                <a:spcPct val="109800"/>
              </a:lnSpc>
              <a:spcBef>
                <a:spcPts val="79"/>
              </a:spcBef>
            </a:pPr>
            <a:r>
              <a:rPr sz="971" dirty="0">
                <a:latin typeface="Calibri"/>
                <a:cs typeface="Calibri"/>
              </a:rPr>
              <a:t>Range</a:t>
            </a:r>
            <a:r>
              <a:rPr sz="971" spc="-4" dirty="0">
                <a:latin typeface="Calibri"/>
                <a:cs typeface="Calibri"/>
              </a:rPr>
              <a:t> </a:t>
            </a:r>
            <a:r>
              <a:rPr sz="971" spc="-44" dirty="0">
                <a:latin typeface="Calibri"/>
                <a:cs typeface="Calibri"/>
              </a:rPr>
              <a:t>A</a:t>
            </a:r>
            <a:r>
              <a:rPr sz="971" dirty="0">
                <a:latin typeface="Calibri"/>
                <a:cs typeface="Calibri"/>
              </a:rPr>
              <a:t> Range</a:t>
            </a:r>
            <a:r>
              <a:rPr sz="971" spc="-4" dirty="0">
                <a:latin typeface="Calibri"/>
                <a:cs typeface="Calibri"/>
              </a:rPr>
              <a:t> </a:t>
            </a:r>
            <a:r>
              <a:rPr sz="971" spc="-44" dirty="0">
                <a:latin typeface="Calibri"/>
                <a:cs typeface="Calibri"/>
              </a:rPr>
              <a:t>B</a:t>
            </a:r>
            <a:r>
              <a:rPr sz="971" dirty="0">
                <a:latin typeface="Calibri"/>
                <a:cs typeface="Calibri"/>
              </a:rPr>
              <a:t> Range</a:t>
            </a:r>
            <a:r>
              <a:rPr sz="971" spc="-4" dirty="0">
                <a:latin typeface="Calibri"/>
                <a:cs typeface="Calibri"/>
              </a:rPr>
              <a:t> </a:t>
            </a:r>
            <a:r>
              <a:rPr sz="971" spc="-44" dirty="0">
                <a:latin typeface="Calibri"/>
                <a:cs typeface="Calibri"/>
              </a:rPr>
              <a:t>C</a:t>
            </a:r>
            <a:r>
              <a:rPr sz="971" dirty="0">
                <a:latin typeface="Calibri"/>
                <a:cs typeface="Calibri"/>
              </a:rPr>
              <a:t> Range</a:t>
            </a:r>
            <a:r>
              <a:rPr sz="971" spc="-4" dirty="0">
                <a:latin typeface="Calibri"/>
                <a:cs typeface="Calibri"/>
              </a:rPr>
              <a:t> </a:t>
            </a:r>
            <a:r>
              <a:rPr sz="971" spc="-44" dirty="0">
                <a:latin typeface="Calibri"/>
                <a:cs typeface="Calibri"/>
              </a:rPr>
              <a:t>D</a:t>
            </a:r>
            <a:r>
              <a:rPr sz="971" dirty="0">
                <a:latin typeface="Calibri"/>
                <a:cs typeface="Calibri"/>
              </a:rPr>
              <a:t> Range</a:t>
            </a:r>
            <a:r>
              <a:rPr sz="971" spc="-4" dirty="0">
                <a:latin typeface="Calibri"/>
                <a:cs typeface="Calibri"/>
              </a:rPr>
              <a:t> </a:t>
            </a:r>
            <a:r>
              <a:rPr sz="971" spc="-44" dirty="0">
                <a:latin typeface="Calibri"/>
                <a:cs typeface="Calibri"/>
              </a:rPr>
              <a:t>E</a:t>
            </a:r>
            <a:r>
              <a:rPr sz="971" dirty="0">
                <a:latin typeface="Calibri"/>
                <a:cs typeface="Calibri"/>
              </a:rPr>
              <a:t> Range</a:t>
            </a:r>
            <a:r>
              <a:rPr sz="971" spc="-4" dirty="0">
                <a:latin typeface="Calibri"/>
                <a:cs typeface="Calibri"/>
              </a:rPr>
              <a:t> </a:t>
            </a:r>
            <a:r>
              <a:rPr sz="971" spc="-44" dirty="0">
                <a:latin typeface="Calibri"/>
                <a:cs typeface="Calibri"/>
              </a:rPr>
              <a:t>F</a:t>
            </a:r>
            <a:r>
              <a:rPr sz="971" dirty="0">
                <a:latin typeface="Calibri"/>
                <a:cs typeface="Calibri"/>
              </a:rPr>
              <a:t> Range</a:t>
            </a:r>
            <a:r>
              <a:rPr sz="971" spc="-4" dirty="0">
                <a:latin typeface="Calibri"/>
                <a:cs typeface="Calibri"/>
              </a:rPr>
              <a:t> </a:t>
            </a:r>
            <a:r>
              <a:rPr sz="971" spc="-44" dirty="0">
                <a:latin typeface="Calibri"/>
                <a:cs typeface="Calibri"/>
              </a:rPr>
              <a:t>G</a:t>
            </a:r>
            <a:r>
              <a:rPr sz="971" dirty="0">
                <a:latin typeface="Calibri"/>
                <a:cs typeface="Calibri"/>
              </a:rPr>
              <a:t> Range</a:t>
            </a:r>
            <a:r>
              <a:rPr sz="971" spc="-4" dirty="0">
                <a:latin typeface="Calibri"/>
                <a:cs typeface="Calibri"/>
              </a:rPr>
              <a:t> </a:t>
            </a:r>
            <a:r>
              <a:rPr sz="971" spc="-44" dirty="0">
                <a:latin typeface="Calibri"/>
                <a:cs typeface="Calibri"/>
              </a:rPr>
              <a:t>H</a:t>
            </a:r>
            <a:r>
              <a:rPr sz="971" dirty="0">
                <a:latin typeface="Calibri"/>
                <a:cs typeface="Calibri"/>
              </a:rPr>
              <a:t> Range</a:t>
            </a:r>
            <a:r>
              <a:rPr sz="971" spc="-4" dirty="0">
                <a:latin typeface="Calibri"/>
                <a:cs typeface="Calibri"/>
              </a:rPr>
              <a:t> </a:t>
            </a:r>
            <a:r>
              <a:rPr sz="971" spc="-44" dirty="0">
                <a:latin typeface="Calibri"/>
                <a:cs typeface="Calibri"/>
              </a:rPr>
              <a:t>I</a:t>
            </a:r>
            <a:r>
              <a:rPr sz="971" dirty="0">
                <a:latin typeface="Calibri"/>
                <a:cs typeface="Calibri"/>
              </a:rPr>
              <a:t> Range</a:t>
            </a:r>
            <a:r>
              <a:rPr sz="971" spc="-4" dirty="0">
                <a:latin typeface="Calibri"/>
                <a:cs typeface="Calibri"/>
              </a:rPr>
              <a:t> </a:t>
            </a:r>
            <a:r>
              <a:rPr sz="971" spc="-44" dirty="0">
                <a:latin typeface="Calibri"/>
                <a:cs typeface="Calibri"/>
              </a:rPr>
              <a:t>J</a:t>
            </a:r>
            <a:r>
              <a:rPr sz="971" dirty="0">
                <a:latin typeface="Calibri"/>
                <a:cs typeface="Calibri"/>
              </a:rPr>
              <a:t> Range</a:t>
            </a:r>
            <a:r>
              <a:rPr sz="971" spc="-4" dirty="0">
                <a:latin typeface="Calibri"/>
                <a:cs typeface="Calibri"/>
              </a:rPr>
              <a:t> </a:t>
            </a:r>
            <a:r>
              <a:rPr sz="971" spc="-44" dirty="0">
                <a:latin typeface="Calibri"/>
                <a:cs typeface="Calibri"/>
              </a:rPr>
              <a:t>K</a:t>
            </a:r>
            <a:r>
              <a:rPr sz="971" dirty="0">
                <a:latin typeface="Calibri"/>
                <a:cs typeface="Calibri"/>
              </a:rPr>
              <a:t> Range</a:t>
            </a:r>
            <a:r>
              <a:rPr sz="971" spc="-4" dirty="0">
                <a:latin typeface="Calibri"/>
                <a:cs typeface="Calibri"/>
              </a:rPr>
              <a:t> </a:t>
            </a:r>
            <a:r>
              <a:rPr sz="971" spc="-44" dirty="0">
                <a:latin typeface="Calibri"/>
                <a:cs typeface="Calibri"/>
              </a:rPr>
              <a:t>L</a:t>
            </a:r>
            <a:r>
              <a:rPr sz="971" dirty="0">
                <a:latin typeface="Calibri"/>
                <a:cs typeface="Calibri"/>
              </a:rPr>
              <a:t> Range</a:t>
            </a:r>
            <a:r>
              <a:rPr sz="971" spc="-4" dirty="0">
                <a:latin typeface="Calibri"/>
                <a:cs typeface="Calibri"/>
              </a:rPr>
              <a:t> </a:t>
            </a:r>
            <a:r>
              <a:rPr sz="971" spc="-44" dirty="0">
                <a:latin typeface="Calibri"/>
                <a:cs typeface="Calibri"/>
              </a:rPr>
              <a:t>M</a:t>
            </a:r>
            <a:r>
              <a:rPr sz="971" dirty="0">
                <a:latin typeface="Calibri"/>
                <a:cs typeface="Calibri"/>
              </a:rPr>
              <a:t> Range</a:t>
            </a:r>
            <a:r>
              <a:rPr sz="971" spc="-4" dirty="0">
                <a:latin typeface="Calibri"/>
                <a:cs typeface="Calibri"/>
              </a:rPr>
              <a:t> </a:t>
            </a:r>
            <a:r>
              <a:rPr sz="971" spc="-44" dirty="0">
                <a:latin typeface="Calibri"/>
                <a:cs typeface="Calibri"/>
              </a:rPr>
              <a:t>N</a:t>
            </a:r>
            <a:r>
              <a:rPr sz="971" dirty="0">
                <a:latin typeface="Calibri"/>
                <a:cs typeface="Calibri"/>
              </a:rPr>
              <a:t> Range</a:t>
            </a:r>
            <a:r>
              <a:rPr sz="971" spc="-4" dirty="0">
                <a:latin typeface="Calibri"/>
                <a:cs typeface="Calibri"/>
              </a:rPr>
              <a:t> </a:t>
            </a:r>
            <a:r>
              <a:rPr sz="971" spc="-44" dirty="0">
                <a:latin typeface="Calibri"/>
                <a:cs typeface="Calibri"/>
              </a:rPr>
              <a:t>O</a:t>
            </a:r>
            <a:r>
              <a:rPr sz="971" dirty="0">
                <a:latin typeface="Calibri"/>
                <a:cs typeface="Calibri"/>
              </a:rPr>
              <a:t> Range</a:t>
            </a:r>
            <a:r>
              <a:rPr sz="971" spc="-4" dirty="0">
                <a:latin typeface="Calibri"/>
                <a:cs typeface="Calibri"/>
              </a:rPr>
              <a:t> </a:t>
            </a:r>
            <a:r>
              <a:rPr sz="971" spc="-44" dirty="0">
                <a:latin typeface="Calibri"/>
                <a:cs typeface="Calibri"/>
              </a:rPr>
              <a:t>P</a:t>
            </a:r>
            <a:endParaRPr sz="971" dirty="0">
              <a:latin typeface="Calibri"/>
              <a:cs typeface="Calibri"/>
            </a:endParaRPr>
          </a:p>
        </p:txBody>
      </p:sp>
      <p:sp>
        <p:nvSpPr>
          <p:cNvPr id="4" name="object 4"/>
          <p:cNvSpPr txBox="1"/>
          <p:nvPr/>
        </p:nvSpPr>
        <p:spPr>
          <a:xfrm>
            <a:off x="1607147" y="1072044"/>
            <a:ext cx="925046" cy="2639621"/>
          </a:xfrm>
          <a:prstGeom prst="rect">
            <a:avLst/>
          </a:prstGeom>
        </p:spPr>
        <p:txBody>
          <a:bodyPr vert="horz" wrap="square" lIns="0" tIns="10085" rIns="0" bIns="0" rtlCol="0">
            <a:spAutoFit/>
          </a:bodyPr>
          <a:lstStyle/>
          <a:p>
            <a:pPr marL="11206" marR="4483">
              <a:lnSpc>
                <a:spcPct val="109800"/>
              </a:lnSpc>
              <a:spcBef>
                <a:spcPts val="79"/>
              </a:spcBef>
            </a:pP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$25,608.00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$28,795.00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$31,419.00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$35,269.00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$39,460.00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$43,987.00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$48,880.00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$54,133.00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$59,790.00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$65,841.00 </a:t>
            </a:r>
            <a:r>
              <a:rPr sz="971" dirty="0">
                <a:latin typeface="Calibri"/>
                <a:cs typeface="Calibri"/>
              </a:rPr>
              <a:t>up</a:t>
            </a:r>
            <a:r>
              <a:rPr sz="971" spc="-9"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72,340.00 </a:t>
            </a:r>
            <a:r>
              <a:rPr sz="971" dirty="0">
                <a:latin typeface="Calibri"/>
                <a:cs typeface="Calibri"/>
              </a:rPr>
              <a:t>up</a:t>
            </a:r>
            <a:r>
              <a:rPr sz="971" spc="-18"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$86,706.00 up</a:t>
            </a:r>
            <a:r>
              <a:rPr sz="971" spc="-62" dirty="0">
                <a:latin typeface="Calibri"/>
                <a:cs typeface="Calibri"/>
              </a:rPr>
              <a:t> </a:t>
            </a:r>
            <a:r>
              <a:rPr sz="971" dirty="0">
                <a:latin typeface="Calibri"/>
                <a:cs typeface="Calibri"/>
              </a:rPr>
              <a:t>to</a:t>
            </a:r>
            <a:r>
              <a:rPr sz="971" spc="-49" dirty="0">
                <a:latin typeface="Calibri"/>
                <a:cs typeface="Calibri"/>
              </a:rPr>
              <a:t> </a:t>
            </a:r>
            <a:r>
              <a:rPr sz="971" spc="-9" dirty="0">
                <a:latin typeface="Calibri"/>
                <a:cs typeface="Calibri"/>
              </a:rPr>
              <a:t>$103,104.00 up</a:t>
            </a:r>
            <a:r>
              <a:rPr sz="971" spc="-62" dirty="0">
                <a:latin typeface="Calibri"/>
                <a:cs typeface="Calibri"/>
              </a:rPr>
              <a:t> </a:t>
            </a:r>
            <a:r>
              <a:rPr sz="971" dirty="0">
                <a:latin typeface="Calibri"/>
                <a:cs typeface="Calibri"/>
              </a:rPr>
              <a:t>to</a:t>
            </a:r>
            <a:r>
              <a:rPr sz="971" spc="-49" dirty="0">
                <a:latin typeface="Calibri"/>
                <a:cs typeface="Calibri"/>
              </a:rPr>
              <a:t> </a:t>
            </a:r>
            <a:r>
              <a:rPr sz="971" spc="-9" dirty="0">
                <a:latin typeface="Calibri"/>
                <a:cs typeface="Calibri"/>
              </a:rPr>
              <a:t>$121,838.00 up</a:t>
            </a:r>
            <a:r>
              <a:rPr sz="971" spc="-62" dirty="0">
                <a:latin typeface="Calibri"/>
                <a:cs typeface="Calibri"/>
              </a:rPr>
              <a:t> </a:t>
            </a:r>
            <a:r>
              <a:rPr sz="971" dirty="0">
                <a:latin typeface="Calibri"/>
                <a:cs typeface="Calibri"/>
              </a:rPr>
              <a:t>to</a:t>
            </a:r>
            <a:r>
              <a:rPr sz="971" spc="-49" dirty="0">
                <a:latin typeface="Calibri"/>
                <a:cs typeface="Calibri"/>
              </a:rPr>
              <a:t> </a:t>
            </a:r>
            <a:r>
              <a:rPr sz="971" spc="-9" dirty="0">
                <a:latin typeface="Calibri"/>
                <a:cs typeface="Calibri"/>
              </a:rPr>
              <a:t>$143,314.00 </a:t>
            </a:r>
            <a:r>
              <a:rPr sz="971" dirty="0">
                <a:latin typeface="Calibri"/>
                <a:cs typeface="Calibri"/>
              </a:rPr>
              <a:t>over</a:t>
            </a:r>
            <a:r>
              <a:rPr sz="971" spc="-4" dirty="0">
                <a:latin typeface="Calibri"/>
                <a:cs typeface="Calibri"/>
              </a:rPr>
              <a:t> </a:t>
            </a:r>
            <a:r>
              <a:rPr sz="971" spc="-9" dirty="0">
                <a:latin typeface="Calibri"/>
                <a:cs typeface="Calibri"/>
              </a:rPr>
              <a:t>$143,314.01</a:t>
            </a:r>
            <a:endParaRPr sz="971" dirty="0">
              <a:latin typeface="Calibri"/>
              <a:cs typeface="Calibri"/>
            </a:endParaRPr>
          </a:p>
        </p:txBody>
      </p:sp>
    </p:spTree>
    <p:extLst>
      <p:ext uri="{BB962C8B-B14F-4D97-AF65-F5344CB8AC3E}">
        <p14:creationId xmlns:p14="http://schemas.microsoft.com/office/powerpoint/2010/main" val="236516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219" y="806824"/>
            <a:ext cx="9864762" cy="6894195"/>
          </a:xfrm>
          <a:prstGeom prst="rect">
            <a:avLst/>
          </a:prstGeom>
        </p:spPr>
        <p:txBody>
          <a:bodyPr wrap="square">
            <a:spAutoFit/>
          </a:bodyPr>
          <a:lstStyle/>
          <a:p>
            <a:pPr marL="285750" lvl="0" indent="-285750">
              <a:buFont typeface="Arial" panose="020B0604020202020204" pitchFamily="34" charset="0"/>
              <a:buChar char="•"/>
            </a:pPr>
            <a:endParaRPr lang="en-US" dirty="0" smtClean="0"/>
          </a:p>
          <a:p>
            <a:pPr lvl="0" algn="ctr"/>
            <a:r>
              <a:rPr lang="en-US" sz="3600" dirty="0" smtClean="0">
                <a:latin typeface="Calibri Light" panose="020F0302020204030204" pitchFamily="34" charset="0"/>
                <a:cs typeface="Calibri Light" panose="020F0302020204030204" pitchFamily="34" charset="0"/>
              </a:rPr>
              <a:t>The Ordinance - Findings</a:t>
            </a:r>
            <a:endParaRPr lang="en-US" sz="3600" dirty="0">
              <a:latin typeface="Calibri Light" panose="020F0302020204030204" pitchFamily="34" charset="0"/>
              <a:cs typeface="Calibri Light" panose="020F0302020204030204" pitchFamily="34" charset="0"/>
            </a:endParaRPr>
          </a:p>
          <a:p>
            <a:pPr lvl="0"/>
            <a:endParaRPr lang="en-US" dirty="0">
              <a:latin typeface="Calibri Light" panose="020F0302020204030204" pitchFamily="34" charset="0"/>
              <a:cs typeface="Calibri Light" panose="020F0302020204030204" pitchFamily="34" charset="0"/>
            </a:endParaRPr>
          </a:p>
          <a:p>
            <a:pPr marL="285750" lvl="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Camden City has, for many years, regularly and substantially exceeded the State's and Camden County's unemployment rates.</a:t>
            </a:r>
          </a:p>
          <a:p>
            <a:pPr marL="285750" lvl="0" indent="-285750">
              <a:buFont typeface="Arial" panose="020B0604020202020204" pitchFamily="34" charset="0"/>
              <a:buChar char="•"/>
            </a:pPr>
            <a:endParaRPr lang="en-US" sz="2000" dirty="0" smtClean="0">
              <a:latin typeface="Calibri Light" panose="020F0302020204030204" pitchFamily="34" charset="0"/>
              <a:cs typeface="Calibri Light" panose="020F0302020204030204" pitchFamily="34" charset="0"/>
            </a:endParaRPr>
          </a:p>
          <a:p>
            <a:pPr marL="285750" lvl="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Median household income in the City also falls well below State and County rates.</a:t>
            </a:r>
          </a:p>
          <a:p>
            <a:r>
              <a:rPr lang="en-US" sz="2000" dirty="0" smtClean="0">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The data will help inform public input into decisions made by the City government about the need for and desirability of additional employment services, job or career training. </a:t>
            </a:r>
          </a:p>
          <a:p>
            <a:pPr lvl="0"/>
            <a:endParaRPr lang="en-US" sz="2000" dirty="0" smtClean="0">
              <a:latin typeface="Calibri Light" panose="020F0302020204030204" pitchFamily="34" charset="0"/>
              <a:cs typeface="Calibri Light" panose="020F0302020204030204" pitchFamily="34" charset="0"/>
            </a:endParaRPr>
          </a:p>
          <a:p>
            <a:pPr marL="342900" lvl="0" indent="-3429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Data will assist in identifying Employers who employ and compensate City residents as Employees.</a:t>
            </a:r>
          </a:p>
          <a:p>
            <a:endParaRPr lang="en-US" sz="20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 This is an opportunity for employers in the City to “tell their story” about opportunities within your company and the role your company will play in shaping the City’s future.</a:t>
            </a:r>
          </a:p>
          <a:p>
            <a:pPr lvl="0"/>
            <a:endParaRPr lang="en-US" sz="2000" dirty="0" smtClean="0">
              <a:latin typeface="Calibri Light" panose="020F0302020204030204" pitchFamily="34" charset="0"/>
              <a:cs typeface="Calibri Light" panose="020F0302020204030204" pitchFamily="34" charset="0"/>
            </a:endParaRP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569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793" y="903643"/>
            <a:ext cx="10585526" cy="8740854"/>
          </a:xfrm>
          <a:prstGeom prst="rect">
            <a:avLst/>
          </a:prstGeom>
        </p:spPr>
        <p:txBody>
          <a:bodyPr wrap="square">
            <a:spAutoFit/>
          </a:bodyPr>
          <a:lstStyle/>
          <a:p>
            <a:pPr algn="ctr"/>
            <a:r>
              <a:rPr lang="en-US" sz="2800" dirty="0" smtClean="0">
                <a:latin typeface="Calibri Light" panose="020F0302020204030204" pitchFamily="34" charset="0"/>
                <a:cs typeface="Calibri Light" panose="020F0302020204030204" pitchFamily="34" charset="0"/>
              </a:rPr>
              <a:t>Definitions</a:t>
            </a:r>
          </a:p>
          <a:p>
            <a:pPr fontAlgn="base"/>
            <a:endParaRPr lang="en-US" sz="2000" dirty="0" smtClean="0">
              <a:latin typeface="Calibri Light" panose="020F0302020204030204" pitchFamily="34" charset="0"/>
              <a:cs typeface="Calibri Light" panose="020F0302020204030204" pitchFamily="34" charset="0"/>
            </a:endParaRPr>
          </a:p>
          <a:p>
            <a:pPr fontAlgn="base"/>
            <a:r>
              <a:rPr lang="en-US" sz="2000" dirty="0" smtClean="0">
                <a:latin typeface="Calibri Light" panose="020F0302020204030204" pitchFamily="34" charset="0"/>
                <a:cs typeface="Calibri Light" panose="020F0302020204030204" pitchFamily="34" charset="0"/>
              </a:rPr>
              <a:t>"</a:t>
            </a:r>
            <a:r>
              <a:rPr lang="en-US" sz="2000" b="1" dirty="0">
                <a:latin typeface="Calibri Light" panose="020F0302020204030204" pitchFamily="34" charset="0"/>
                <a:cs typeface="Calibri Light" panose="020F0302020204030204" pitchFamily="34" charset="0"/>
              </a:rPr>
              <a:t>City</a:t>
            </a:r>
            <a:r>
              <a:rPr lang="en-US" sz="2000" dirty="0">
                <a:latin typeface="Calibri Light" panose="020F0302020204030204" pitchFamily="34" charset="0"/>
                <a:cs typeface="Calibri Light" panose="020F0302020204030204" pitchFamily="34" charset="0"/>
              </a:rPr>
              <a:t>" means the City of Camden</a:t>
            </a:r>
            <a:r>
              <a:rPr lang="en-US" sz="2000" dirty="0" smtClean="0">
                <a:latin typeface="Calibri Light" panose="020F0302020204030204" pitchFamily="34" charset="0"/>
                <a:cs typeface="Calibri Light" panose="020F0302020204030204" pitchFamily="34" charset="0"/>
              </a:rPr>
              <a:t>.</a:t>
            </a:r>
          </a:p>
          <a:p>
            <a:pPr fontAlgn="base"/>
            <a:endParaRPr lang="en-US" sz="2000" b="1" dirty="0" smtClean="0">
              <a:latin typeface="Calibri Light" panose="020F0302020204030204" pitchFamily="34" charset="0"/>
              <a:cs typeface="Calibri Light" panose="020F0302020204030204" pitchFamily="34" charset="0"/>
            </a:endParaRPr>
          </a:p>
          <a:p>
            <a:pPr fontAlgn="base"/>
            <a:r>
              <a:rPr lang="en-US" sz="2000" b="1" dirty="0" smtClean="0">
                <a:latin typeface="Calibri Light" panose="020F0302020204030204" pitchFamily="34" charset="0"/>
                <a:cs typeface="Calibri Light" panose="020F0302020204030204" pitchFamily="34" charset="0"/>
              </a:rPr>
              <a:t>"</a:t>
            </a:r>
            <a:r>
              <a:rPr lang="en-US" sz="2000" b="1" dirty="0">
                <a:latin typeface="Calibri Light" panose="020F0302020204030204" pitchFamily="34" charset="0"/>
                <a:cs typeface="Calibri Light" panose="020F0302020204030204" pitchFamily="34" charset="0"/>
              </a:rPr>
              <a:t>Closing date"</a:t>
            </a:r>
            <a:r>
              <a:rPr lang="en-US" sz="2000" dirty="0">
                <a:latin typeface="Calibri Light" panose="020F0302020204030204" pitchFamily="34" charset="0"/>
                <a:cs typeface="Calibri Light" panose="020F0302020204030204" pitchFamily="34" charset="0"/>
              </a:rPr>
              <a:t> means the last day of an Employer's last pay period before June 30 and December 31 of each calendar year</a:t>
            </a:r>
            <a:r>
              <a:rPr lang="en-US" sz="2000" dirty="0" smtClean="0">
                <a:latin typeface="Calibri Light" panose="020F0302020204030204" pitchFamily="34" charset="0"/>
                <a:cs typeface="Calibri Light" panose="020F0302020204030204" pitchFamily="34" charset="0"/>
              </a:rPr>
              <a:t>.</a:t>
            </a:r>
          </a:p>
          <a:p>
            <a:pPr fontAlgn="base"/>
            <a:endParaRPr lang="en-US" sz="2000" b="1" dirty="0" smtClean="0">
              <a:latin typeface="Calibri Light" panose="020F0302020204030204" pitchFamily="34" charset="0"/>
              <a:cs typeface="Calibri Light" panose="020F0302020204030204" pitchFamily="34" charset="0"/>
            </a:endParaRPr>
          </a:p>
          <a:p>
            <a:pPr fontAlgn="base"/>
            <a:r>
              <a:rPr lang="en-US" sz="2000" b="1" dirty="0" smtClean="0">
                <a:latin typeface="Calibri Light" panose="020F0302020204030204" pitchFamily="34" charset="0"/>
                <a:cs typeface="Calibri Light" panose="020F0302020204030204" pitchFamily="34" charset="0"/>
              </a:rPr>
              <a:t>"</a:t>
            </a:r>
            <a:r>
              <a:rPr lang="en-US" sz="2000" b="1" dirty="0">
                <a:latin typeface="Calibri Light" panose="020F0302020204030204" pitchFamily="34" charset="0"/>
                <a:cs typeface="Calibri Light" panose="020F0302020204030204" pitchFamily="34" charset="0"/>
              </a:rPr>
              <a:t>Employee"</a:t>
            </a:r>
            <a:r>
              <a:rPr lang="en-US" sz="2000" dirty="0">
                <a:latin typeface="Calibri Light" panose="020F0302020204030204" pitchFamily="34" charset="0"/>
                <a:cs typeface="Calibri Light" panose="020F0302020204030204" pitchFamily="34" charset="0"/>
              </a:rPr>
              <a:t> means a person employed by an Employer, whether full-time or part-time, and:</a:t>
            </a:r>
          </a:p>
          <a:p>
            <a:pPr lvl="0" fontAlgn="base"/>
            <a:endParaRPr lang="en-US" sz="2000" dirty="0" smtClean="0">
              <a:latin typeface="Calibri Light" panose="020F0302020204030204" pitchFamily="34" charset="0"/>
              <a:cs typeface="Calibri Light" panose="020F0302020204030204" pitchFamily="34" charset="0"/>
            </a:endParaRPr>
          </a:p>
          <a:p>
            <a:pPr lvl="0" fontAlgn="base"/>
            <a:r>
              <a:rPr lang="en-US" sz="2000" dirty="0" smtClean="0">
                <a:latin typeface="Calibri Light" panose="020F0302020204030204" pitchFamily="34" charset="0"/>
                <a:cs typeface="Calibri Light" panose="020F0302020204030204" pitchFamily="34" charset="0"/>
              </a:rPr>
              <a:t>	 	(i) whose </a:t>
            </a:r>
            <a:r>
              <a:rPr lang="en-US" sz="2000" dirty="0">
                <a:latin typeface="Calibri Light" panose="020F0302020204030204" pitchFamily="34" charset="0"/>
                <a:cs typeface="Calibri Light" panose="020F0302020204030204" pitchFamily="34" charset="0"/>
              </a:rPr>
              <a:t>principal workplace is in the City, </a:t>
            </a:r>
            <a:r>
              <a:rPr lang="en-US" sz="2000" dirty="0" smtClean="0">
                <a:latin typeface="Calibri Light" panose="020F0302020204030204" pitchFamily="34" charset="0"/>
                <a:cs typeface="Calibri Light" panose="020F0302020204030204" pitchFamily="34" charset="0"/>
              </a:rPr>
              <a:t>or, </a:t>
            </a:r>
          </a:p>
          <a:p>
            <a:pPr lvl="0" fontAlgn="base"/>
            <a:endParaRPr lang="en-US" sz="2000" dirty="0">
              <a:latin typeface="Calibri Light" panose="020F0302020204030204" pitchFamily="34" charset="0"/>
              <a:cs typeface="Calibri Light" panose="020F0302020204030204" pitchFamily="34" charset="0"/>
            </a:endParaRPr>
          </a:p>
          <a:p>
            <a:pPr lvl="0" fontAlgn="base"/>
            <a:r>
              <a:rPr lang="en-US" sz="2000" dirty="0" smtClean="0">
                <a:latin typeface="Calibri Light" panose="020F0302020204030204" pitchFamily="34" charset="0"/>
                <a:cs typeface="Calibri Light" panose="020F0302020204030204" pitchFamily="34" charset="0"/>
              </a:rPr>
              <a:t>		(ii) if </a:t>
            </a:r>
            <a:r>
              <a:rPr lang="en-US" sz="2000" dirty="0">
                <a:latin typeface="Calibri Light" panose="020F0302020204030204" pitchFamily="34" charset="0"/>
                <a:cs typeface="Calibri Light" panose="020F0302020204030204" pitchFamily="34" charset="0"/>
              </a:rPr>
              <a:t>the person works remotely or does not have a fixed workplace, reports to a </a:t>
            </a:r>
            <a:r>
              <a:rPr lang="en-US" sz="2000" dirty="0" smtClean="0">
                <a:latin typeface="Calibri Light" panose="020F0302020204030204" pitchFamily="34" charset="0"/>
                <a:cs typeface="Calibri Light" panose="020F0302020204030204" pitchFamily="34" charset="0"/>
              </a:rPr>
              <a:t>			     person </a:t>
            </a:r>
            <a:r>
              <a:rPr lang="en-US" sz="2000" dirty="0">
                <a:latin typeface="Calibri Light" panose="020F0302020204030204" pitchFamily="34" charset="0"/>
                <a:cs typeface="Calibri Light" panose="020F0302020204030204" pitchFamily="34" charset="0"/>
              </a:rPr>
              <a:t>or office located in the </a:t>
            </a:r>
            <a:r>
              <a:rPr lang="en-US" sz="2000" dirty="0" smtClean="0">
                <a:latin typeface="Calibri Light" panose="020F0302020204030204" pitchFamily="34" charset="0"/>
                <a:cs typeface="Calibri Light" panose="020F0302020204030204" pitchFamily="34" charset="0"/>
              </a:rPr>
              <a:t>City.  </a:t>
            </a:r>
          </a:p>
          <a:p>
            <a:pPr lvl="0" fontAlgn="base"/>
            <a:endParaRPr lang="en-US" sz="2000" dirty="0" smtClean="0">
              <a:latin typeface="Calibri Light" panose="020F0302020204030204" pitchFamily="34" charset="0"/>
              <a:cs typeface="Calibri Light" panose="020F0302020204030204" pitchFamily="34" charset="0"/>
            </a:endParaRPr>
          </a:p>
          <a:p>
            <a:pPr lvl="0" fontAlgn="base"/>
            <a:r>
              <a:rPr lang="en-US" sz="2000" dirty="0" smtClean="0">
                <a:latin typeface="Calibri Light" panose="020F0302020204030204" pitchFamily="34" charset="0"/>
                <a:cs typeface="Calibri Light" panose="020F0302020204030204" pitchFamily="34" charset="0"/>
              </a:rPr>
              <a:t>		(iii) For </a:t>
            </a:r>
            <a:r>
              <a:rPr lang="en-US" sz="2000" dirty="0">
                <a:latin typeface="Calibri Light" panose="020F0302020204030204" pitchFamily="34" charset="0"/>
                <a:cs typeface="Calibri Light" panose="020F0302020204030204" pitchFamily="34" charset="0"/>
              </a:rPr>
              <a:t>purposes of this definition, a full-time Employee is defined as a salaried or </a:t>
            </a:r>
            <a:r>
              <a:rPr lang="en-US" sz="2000" dirty="0" smtClean="0">
                <a:latin typeface="Calibri Light" panose="020F0302020204030204" pitchFamily="34" charset="0"/>
                <a:cs typeface="Calibri Light" panose="020F0302020204030204" pitchFamily="34" charset="0"/>
              </a:rPr>
              <a:t>		       hourly </a:t>
            </a:r>
            <a:r>
              <a:rPr lang="en-US" sz="2000" dirty="0">
                <a:latin typeface="Calibri Light" panose="020F0302020204030204" pitchFamily="34" charset="0"/>
                <a:cs typeface="Calibri Light" panose="020F0302020204030204" pitchFamily="34" charset="0"/>
              </a:rPr>
              <a:t>Employee working on average no less than 30  hours per week, or 720 </a:t>
            </a:r>
            <a:r>
              <a:rPr lang="en-US" sz="2000" dirty="0" smtClean="0">
                <a:latin typeface="Calibri Light" panose="020F0302020204030204" pitchFamily="34" charset="0"/>
                <a:cs typeface="Calibri Light" panose="020F0302020204030204" pitchFamily="34" charset="0"/>
              </a:rPr>
              <a:t>		       hours </a:t>
            </a:r>
            <a:r>
              <a:rPr lang="en-US" sz="2000" dirty="0">
                <a:latin typeface="Calibri Light" panose="020F0302020204030204" pitchFamily="34" charset="0"/>
                <a:cs typeface="Calibri Light" panose="020F0302020204030204" pitchFamily="34" charset="0"/>
              </a:rPr>
              <a:t>if employed throughout an entire semiannual reporting period</a:t>
            </a:r>
            <a:r>
              <a:rPr lang="en-US" sz="2000" dirty="0" smtClean="0">
                <a:latin typeface="Calibri Light" panose="020F0302020204030204" pitchFamily="34" charset="0"/>
                <a:cs typeface="Calibri Light" panose="020F0302020204030204" pitchFamily="34" charset="0"/>
              </a:rPr>
              <a:t>.</a:t>
            </a:r>
          </a:p>
          <a:p>
            <a:pPr lvl="0" fontAlgn="base"/>
            <a:endParaRPr lang="en-US" sz="2000" dirty="0"/>
          </a:p>
          <a:p>
            <a:pPr lvl="0" fontAlgn="base"/>
            <a:endParaRPr lang="en-US" dirty="0"/>
          </a:p>
          <a:p>
            <a:pPr fontAlgn="base"/>
            <a:endParaRPr lang="en-US" dirty="0"/>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110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735" y="1582341"/>
            <a:ext cx="9445215" cy="4185761"/>
          </a:xfrm>
          <a:prstGeom prst="rect">
            <a:avLst/>
          </a:prstGeom>
        </p:spPr>
        <p:txBody>
          <a:bodyPr wrap="square">
            <a:spAutoFit/>
          </a:bodyPr>
          <a:lstStyle/>
          <a:p>
            <a:pPr algn="ctr" fontAlgn="base"/>
            <a:r>
              <a:rPr lang="en-US" sz="2000" dirty="0" smtClean="0">
                <a:latin typeface="Calibri Light" panose="020F0302020204030204" pitchFamily="34" charset="0"/>
                <a:cs typeface="Calibri Light" panose="020F0302020204030204" pitchFamily="34" charset="0"/>
              </a:rPr>
              <a:t>Definitions (cont.)</a:t>
            </a:r>
          </a:p>
          <a:p>
            <a:pPr fontAlgn="base"/>
            <a:endParaRPr lang="en-US" sz="2000" b="1" dirty="0">
              <a:latin typeface="Calibri Light" panose="020F0302020204030204" pitchFamily="34" charset="0"/>
              <a:cs typeface="Calibri Light" panose="020F0302020204030204" pitchFamily="34" charset="0"/>
            </a:endParaRPr>
          </a:p>
          <a:p>
            <a:pPr fontAlgn="base"/>
            <a:r>
              <a:rPr lang="en-US" sz="2000" b="1" dirty="0" smtClean="0">
                <a:latin typeface="Calibri Light" panose="020F0302020204030204" pitchFamily="34" charset="0"/>
                <a:cs typeface="Calibri Light" panose="020F0302020204030204" pitchFamily="34" charset="0"/>
              </a:rPr>
              <a:t>"Pay band" </a:t>
            </a:r>
            <a:r>
              <a:rPr lang="en-US" sz="2000" dirty="0" smtClean="0">
                <a:latin typeface="Calibri Light" panose="020F0302020204030204" pitchFamily="34" charset="0"/>
                <a:cs typeface="Calibri Light" panose="020F0302020204030204" pitchFamily="34" charset="0"/>
              </a:rPr>
              <a:t>means the wage intervals periodically published by the U.S. Bureau of Labor Statistics, Occupational Employment and Wage Statistics program, that set forth ranges of pay or compensation, and which are in effect as of the respective closing date. For purposes of determining an Employee's pay band under this Chapter, an Employee's wage shall be the straight-time per hour pay earned by such Employee as of the closing date, and for salaried Employees, an Employee's gross annual pay shall be the Employee’s gross annual  salary rate as of the closing date.</a:t>
            </a:r>
          </a:p>
          <a:p>
            <a:pPr fontAlgn="base"/>
            <a:endParaRPr lang="en-US" sz="2000" dirty="0" smtClean="0">
              <a:latin typeface="Calibri Light" panose="020F0302020204030204" pitchFamily="34" charset="0"/>
              <a:cs typeface="Calibri Light" panose="020F0302020204030204" pitchFamily="34" charset="0"/>
            </a:endParaRPr>
          </a:p>
          <a:p>
            <a:pPr fontAlgn="base"/>
            <a:r>
              <a:rPr lang="en-US" sz="2000" b="1" dirty="0" smtClean="0">
                <a:latin typeface="Calibri Light" panose="020F0302020204030204" pitchFamily="34" charset="0"/>
                <a:cs typeface="Calibri Light" panose="020F0302020204030204" pitchFamily="34" charset="0"/>
              </a:rPr>
              <a:t>"Reside." </a:t>
            </a:r>
            <a:r>
              <a:rPr lang="en-US" sz="2000" dirty="0" smtClean="0">
                <a:latin typeface="Calibri Light" panose="020F0302020204030204" pitchFamily="34" charset="0"/>
                <a:cs typeface="Calibri Light" panose="020F0302020204030204" pitchFamily="34" charset="0"/>
              </a:rPr>
              <a:t>For purposes of determining whether an Employee resides in the City or does not reside in the City, the payroll records of the Employer reflecting the Employee's home address as provided by the Employee are determinative.</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122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794" y="766733"/>
            <a:ext cx="10327341" cy="4824398"/>
          </a:xfrm>
          <a:prstGeom prst="rect">
            <a:avLst/>
          </a:prstGeom>
        </p:spPr>
        <p:txBody>
          <a:bodyPr wrap="square">
            <a:spAutoFit/>
          </a:bodyPr>
          <a:lstStyle/>
          <a:p>
            <a:pPr algn="ctr" fontAlgn="base">
              <a:lnSpc>
                <a:spcPts val="1515"/>
              </a:lnSpc>
              <a:spcBef>
                <a:spcPts val="1455"/>
              </a:spcBef>
            </a:pPr>
            <a:endParaRPr lang="en-US" b="1" dirty="0" smtClean="0">
              <a:solidFill>
                <a:srgbClr val="000000"/>
              </a:solidFill>
              <a:latin typeface="Garamond" panose="02020404030301010803" pitchFamily="18" charset="0"/>
              <a:ea typeface="Times New Roman" panose="02020603050405020304" pitchFamily="18" charset="0"/>
            </a:endParaRPr>
          </a:p>
          <a:p>
            <a:pPr algn="ctr" fontAlgn="base">
              <a:lnSpc>
                <a:spcPts val="1515"/>
              </a:lnSpc>
              <a:spcBef>
                <a:spcPts val="1455"/>
              </a:spcBef>
            </a:pP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Definitions (cont.)</a:t>
            </a:r>
          </a:p>
          <a:p>
            <a:pPr algn="just" fontAlgn="base">
              <a:lnSpc>
                <a:spcPts val="1515"/>
              </a:lnSpc>
              <a:spcBef>
                <a:spcPts val="1455"/>
              </a:spcBef>
            </a:pPr>
            <a:endParaRPr lang="en-US" sz="20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n-US" sz="2000" b="1"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r>
              <a:rPr lang="en-US" sz="20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Employer"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means any public or private individual, partnership, association, corporation, company, school, university, </a:t>
            </a: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hospital,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governmental entity, joint operating venture, or any person or group of persons acting directly or indirectly in the interest of an Employer in relation to an Employee, and </a:t>
            </a:r>
            <a:endParaRPr lang="en-US" sz="2000" dirty="0" smtClean="0">
              <a:effectLst/>
              <a:latin typeface="Calibri Light" panose="020F0302020204030204" pitchFamily="34" charset="0"/>
              <a:ea typeface="PMingLiU"/>
              <a:cs typeface="Calibri Light" panose="020F0302020204030204" pitchFamily="34" charset="0"/>
            </a:endParaRPr>
          </a:p>
          <a:p>
            <a:pPr algn="just" fontAlgn="base">
              <a:lnSpc>
                <a:spcPts val="1515"/>
              </a:lnSpc>
              <a:spcBef>
                <a:spcPts val="1455"/>
              </a:spcBef>
            </a:pP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endParaRPr lang="en-US" sz="2000" dirty="0" smtClean="0">
              <a:effectLst/>
              <a:latin typeface="Calibri Light" panose="020F0302020204030204" pitchFamily="34" charset="0"/>
              <a:ea typeface="PMingLiU"/>
              <a:cs typeface="Calibri Light" panose="020F0302020204030204" pitchFamily="34" charset="0"/>
            </a:endParaRPr>
          </a:p>
          <a:p>
            <a:pPr marL="342900" marR="0" lvl="0" indent="-342900">
              <a:spcBef>
                <a:spcPts val="0"/>
              </a:spcBef>
              <a:spcAft>
                <a:spcPts val="0"/>
              </a:spcAft>
              <a:buFont typeface="+mj-lt"/>
              <a:buAutoNum type="romanLcParenBoth"/>
            </a:pP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which</a:t>
            </a:r>
            <a:r>
              <a:rPr lang="en-US" sz="2000" dirty="0" smtClean="0">
                <a:effectLst/>
                <a:latin typeface="Calibri Light" panose="020F0302020204030204" pitchFamily="34" charset="0"/>
                <a:ea typeface="PMingLiU"/>
                <a:cs typeface="Calibri Light" panose="020F0302020204030204" pitchFamily="34" charset="0"/>
              </a:rPr>
              <a:t> maintains, in the City, one or more places of business such as an office, factory, market, warehouse, store, facility, service, school, university, hospital, or governmental location,</a:t>
            </a:r>
          </a:p>
          <a:p>
            <a:pPr marL="914400" marR="0">
              <a:spcBef>
                <a:spcPts val="0"/>
              </a:spcBef>
              <a:spcAft>
                <a:spcPts val="0"/>
              </a:spcAft>
            </a:pPr>
            <a:r>
              <a:rPr lang="en-US" sz="2000" dirty="0" smtClean="0">
                <a:effectLst/>
                <a:latin typeface="Calibri Light" panose="020F0302020204030204" pitchFamily="34" charset="0"/>
                <a:ea typeface="PMingLiU"/>
                <a:cs typeface="Calibri Light" panose="020F0302020204030204" pitchFamily="34" charset="0"/>
              </a:rPr>
              <a:t> </a:t>
            </a:r>
          </a:p>
          <a:p>
            <a:pPr marR="0" lvl="0">
              <a:spcBef>
                <a:spcPts val="0"/>
              </a:spcBef>
              <a:spcAft>
                <a:spcPts val="0"/>
              </a:spcAft>
            </a:pPr>
            <a:r>
              <a:rPr lang="en-US" sz="2000" dirty="0" smtClean="0">
                <a:effectLst/>
                <a:latin typeface="Calibri Light" panose="020F0302020204030204" pitchFamily="34" charset="0"/>
                <a:ea typeface="PMingLiU"/>
                <a:cs typeface="Calibri Light" panose="020F0302020204030204" pitchFamily="34" charset="0"/>
              </a:rPr>
              <a:t>(ii)  employs twenty-five (25) or more Employees, </a:t>
            </a:r>
          </a:p>
          <a:p>
            <a:pPr marL="914400" marR="0">
              <a:spcBef>
                <a:spcPts val="0"/>
              </a:spcBef>
              <a:spcAft>
                <a:spcPts val="0"/>
              </a:spcAft>
            </a:pPr>
            <a:r>
              <a:rPr lang="en-US" sz="2000" dirty="0" smtClean="0">
                <a:effectLst/>
                <a:latin typeface="Calibri Light" panose="020F0302020204030204" pitchFamily="34" charset="0"/>
                <a:ea typeface="PMingLiU"/>
                <a:cs typeface="Calibri Light" panose="020F0302020204030204" pitchFamily="34" charset="0"/>
              </a:rPr>
              <a:t> </a:t>
            </a:r>
          </a:p>
          <a:p>
            <a:pPr marR="0" lvl="0">
              <a:spcBef>
                <a:spcPts val="0"/>
              </a:spcBef>
              <a:spcAft>
                <a:spcPts val="0"/>
              </a:spcAft>
            </a:pPr>
            <a:r>
              <a:rPr lang="en-US" sz="2000" dirty="0" smtClean="0">
                <a:effectLst/>
                <a:latin typeface="Calibri Light" panose="020F0302020204030204" pitchFamily="34" charset="0"/>
                <a:ea typeface="PMingLiU"/>
                <a:cs typeface="Calibri Light" panose="020F0302020204030204" pitchFamily="34" charset="0"/>
              </a:rPr>
              <a:t>(iii)  For purposes of this definition, any Employer receiving federal and/or state funding, subsidies and/or benefits, and/or is required to obtain a license pursuant to </a:t>
            </a:r>
            <a:r>
              <a:rPr lang="en-US" sz="2000" spc="3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Chapter 485 of the Code of the City of </a:t>
            </a:r>
            <a:r>
              <a:rPr lang="en-US" sz="2000"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Camden is subject to this ordinance</a:t>
            </a:r>
            <a:r>
              <a:rPr lang="en-US" sz="2000" dirty="0" smtClean="0">
                <a:effectLst/>
                <a:latin typeface="Calibri Light" panose="020F0302020204030204" pitchFamily="34" charset="0"/>
                <a:ea typeface="PMingLiU"/>
                <a:cs typeface="Calibri Light" panose="020F0302020204030204" pitchFamily="34" charset="0"/>
              </a:rPr>
              <a:t>.</a:t>
            </a:r>
            <a:endParaRPr lang="en-US" sz="2000" dirty="0">
              <a:effectLst/>
              <a:latin typeface="Calibri Light" panose="020F0302020204030204" pitchFamily="34" charset="0"/>
              <a:ea typeface="PMingLiU"/>
              <a:cs typeface="Calibri Light" panose="020F0302020204030204" pitchFamily="34" charset="0"/>
            </a:endParaRPr>
          </a:p>
        </p:txBody>
      </p:sp>
    </p:spTree>
    <p:extLst>
      <p:ext uri="{BB962C8B-B14F-4D97-AF65-F5344CB8AC3E}">
        <p14:creationId xmlns:p14="http://schemas.microsoft.com/office/powerpoint/2010/main" val="4427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339" y="1315566"/>
            <a:ext cx="10488706" cy="3772828"/>
          </a:xfrm>
          <a:prstGeom prst="rect">
            <a:avLst/>
          </a:prstGeom>
        </p:spPr>
        <p:txBody>
          <a:bodyPr wrap="square">
            <a:spAutoFit/>
          </a:bodyPr>
          <a:lstStyle/>
          <a:p>
            <a:pPr fontAlgn="base">
              <a:lnSpc>
                <a:spcPts val="1250"/>
              </a:lnSpc>
              <a:spcBef>
                <a:spcPts val="35"/>
              </a:spcBef>
            </a:pPr>
            <a:endParaRPr lang="en-US" spc="55" dirty="0" smtClean="0">
              <a:solidFill>
                <a:srgbClr val="000000"/>
              </a:solidFill>
              <a:ea typeface="Times New Roman" panose="02020603050405020304" pitchFamily="18" charset="0"/>
            </a:endParaRPr>
          </a:p>
          <a:p>
            <a:pPr algn="ctr" fontAlgn="base">
              <a:lnSpc>
                <a:spcPts val="1250"/>
              </a:lnSpc>
              <a:spcBef>
                <a:spcPts val="35"/>
              </a:spcBef>
            </a:pPr>
            <a:r>
              <a:rPr lang="en-US" sz="2800" spc="5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Semi-annual Employee Residency Report Required</a:t>
            </a:r>
          </a:p>
          <a:p>
            <a:pPr fontAlgn="base">
              <a:lnSpc>
                <a:spcPts val="1250"/>
              </a:lnSpc>
              <a:spcBef>
                <a:spcPts val="35"/>
              </a:spcBef>
            </a:pPr>
            <a:endParaRPr lang="en-US" sz="2000" spc="5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fontAlgn="base">
              <a:lnSpc>
                <a:spcPts val="1250"/>
              </a:lnSpc>
              <a:spcBef>
                <a:spcPts val="35"/>
              </a:spcBef>
            </a:pPr>
            <a:endParaRPr lang="en-US" sz="2000" spc="5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fontAlgn="base">
              <a:lnSpc>
                <a:spcPts val="1250"/>
              </a:lnSpc>
              <a:spcBef>
                <a:spcPts val="35"/>
              </a:spcBef>
            </a:pPr>
            <a:endParaRPr lang="en-US" sz="2000" dirty="0" smtClean="0">
              <a:effectLst/>
              <a:latin typeface="Calibri Light" panose="020F0302020204030204" pitchFamily="34" charset="0"/>
              <a:ea typeface="PMingLiU"/>
              <a:cs typeface="Calibri Light" panose="020F0302020204030204" pitchFamily="34" charset="0"/>
            </a:endParaRPr>
          </a:p>
          <a:p>
            <a:pPr marL="342900" marR="91440" lvl="0" indent="-342900" algn="just" fontAlgn="base">
              <a:buClr>
                <a:srgbClr val="000000"/>
              </a:buClr>
              <a:buSzPts val="1050"/>
              <a:buFont typeface="+mj-lt"/>
              <a:buAutoNum type="alphaLcParenBoth"/>
              <a:tabLst>
                <a:tab pos="182880" algn="l"/>
              </a:tabLst>
            </a:pP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Each Employer, on or before February 1 and August 1 of each calendar year shall file with the City Clerk the Semiannual Employee Residency Report described in this Chapter. The Clerk may not charge or collect a filing or other fee for the Report</a:t>
            </a: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p>
          <a:p>
            <a:pPr marR="91440" lvl="0" algn="just" fontAlgn="base">
              <a:buClr>
                <a:srgbClr val="000000"/>
              </a:buClr>
              <a:buSzPts val="1050"/>
              <a:tabLst>
                <a:tab pos="182880" algn="l"/>
              </a:tabLst>
            </a:pPr>
            <a:endParaRPr lang="en-US" sz="2000" spc="0" dirty="0" smtClean="0">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45720" indent="-342900" algn="just" fontAlgn="base">
              <a:buClr>
                <a:srgbClr val="000000"/>
              </a:buClr>
              <a:buSzPts val="1050"/>
              <a:buFont typeface="+mj-lt"/>
              <a:buAutoNum type="alphaLcParenBoth"/>
              <a:tabLst>
                <a:tab pos="182880" algn="l"/>
              </a:tabLst>
            </a:pPr>
            <a:r>
              <a:rPr lang="en-US" sz="2000"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Semiannual Employee Residency Report due February 1 is a report for a reporting period from July 1 to the ensuing closing date of the prior year; </a:t>
            </a:r>
            <a:r>
              <a:rPr lang="en-US" sz="2000" spc="2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a:t>
            </a:r>
            <a:r>
              <a:rPr lang="en-US" sz="2000"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Semiannual Employee Residency Report </a:t>
            </a:r>
            <a:r>
              <a:rPr lang="en-US" sz="2000" spc="2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due </a:t>
            </a:r>
            <a:r>
              <a:rPr lang="en-US" sz="2000"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August 1 is a report for a reporting period from January 1 to the ensuing closing date of that same </a:t>
            </a:r>
            <a:r>
              <a:rPr lang="en-US" sz="2000" spc="2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year</a:t>
            </a:r>
            <a:r>
              <a:rPr lang="en-US" sz="2000" spc="20" dirty="0" smtClean="0">
                <a:solidFill>
                  <a:srgbClr val="00B0F0"/>
                </a:solidFill>
                <a:latin typeface="Calibri Light" panose="020F0302020204030204" pitchFamily="34" charset="0"/>
                <a:ea typeface="Times New Roman" panose="02020603050405020304" pitchFamily="18" charset="0"/>
                <a:cs typeface="Calibri Light" panose="020F0302020204030204" pitchFamily="34" charset="0"/>
              </a:rPr>
              <a:t> [</a:t>
            </a:r>
            <a:r>
              <a:rPr lang="en-US" sz="2000" spc="20" dirty="0">
                <a:solidFill>
                  <a:srgbClr val="00B0F0"/>
                </a:solidFill>
                <a:latin typeface="Calibri Light" panose="020F0302020204030204" pitchFamily="34" charset="0"/>
                <a:ea typeface="Times New Roman" panose="02020603050405020304" pitchFamily="18" charset="0"/>
                <a:cs typeface="Calibri Light" panose="020F0302020204030204" pitchFamily="34" charset="0"/>
              </a:rPr>
              <a:t>June 30</a:t>
            </a:r>
            <a:r>
              <a:rPr lang="en-US" sz="2000" spc="20" baseline="30000" dirty="0">
                <a:solidFill>
                  <a:srgbClr val="00B0F0"/>
                </a:solidFill>
                <a:latin typeface="Calibri Light" panose="020F0302020204030204" pitchFamily="34" charset="0"/>
                <a:ea typeface="Times New Roman" panose="02020603050405020304" pitchFamily="18" charset="0"/>
                <a:cs typeface="Calibri Light" panose="020F0302020204030204" pitchFamily="34" charset="0"/>
              </a:rPr>
              <a:t>th</a:t>
            </a:r>
            <a:r>
              <a:rPr lang="en-US" sz="2000" spc="20" dirty="0" smtClean="0">
                <a:solidFill>
                  <a:srgbClr val="00B0F0"/>
                </a:solidFill>
                <a:latin typeface="Calibri Light" panose="020F0302020204030204" pitchFamily="34" charset="0"/>
                <a:ea typeface="Times New Roman" panose="02020603050405020304" pitchFamily="18" charset="0"/>
                <a:cs typeface="Calibri Light" panose="020F0302020204030204" pitchFamily="34" charset="0"/>
              </a:rPr>
              <a:t>].</a:t>
            </a:r>
            <a:endParaRPr lang="en-US" sz="2000" spc="20" dirty="0" smtClean="0">
              <a:solidFill>
                <a:srgbClr val="00B0F0"/>
              </a:solidFill>
              <a:ea typeface="Times New Roman" panose="02020603050405020304" pitchFamily="18" charset="0"/>
            </a:endParaRPr>
          </a:p>
          <a:p>
            <a:pPr marL="342900" marR="45720" lvl="0" indent="-342900" algn="just" fontAlgn="base">
              <a:lnSpc>
                <a:spcPts val="1495"/>
              </a:lnSpc>
              <a:spcBef>
                <a:spcPts val="1490"/>
              </a:spcBef>
              <a:spcAft>
                <a:spcPts val="0"/>
              </a:spcAft>
              <a:buClr>
                <a:srgbClr val="000000"/>
              </a:buClr>
              <a:buSzPts val="1050"/>
              <a:buFont typeface="+mj-lt"/>
              <a:buAutoNum type="alphaLcParenBoth"/>
              <a:tabLst>
                <a:tab pos="182880" algn="l"/>
              </a:tabLst>
            </a:pPr>
            <a:endParaRPr lang="en-US" sz="2000" spc="0" dirty="0">
              <a:effectLst/>
              <a:ea typeface="Times New Roman" panose="02020603050405020304" pitchFamily="18" charset="0"/>
            </a:endParaRPr>
          </a:p>
        </p:txBody>
      </p:sp>
    </p:spTree>
    <p:extLst>
      <p:ext uri="{BB962C8B-B14F-4D97-AF65-F5344CB8AC3E}">
        <p14:creationId xmlns:p14="http://schemas.microsoft.com/office/powerpoint/2010/main" val="29982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948" y="903641"/>
            <a:ext cx="9681882" cy="4524315"/>
          </a:xfrm>
          <a:prstGeom prst="rect">
            <a:avLst/>
          </a:prstGeom>
        </p:spPr>
        <p:txBody>
          <a:bodyPr wrap="square">
            <a:spAutoFit/>
          </a:bodyPr>
          <a:lstStyle/>
          <a:p>
            <a:pPr marR="45720" algn="ctr" fontAlgn="base"/>
            <a:r>
              <a:rPr lang="en-US" sz="2800" spc="5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Contents of Semiannual Employee Residency Report</a:t>
            </a:r>
            <a:endParaRPr lang="en-US" sz="2800" dirty="0" smtClean="0">
              <a:effectLst/>
              <a:latin typeface="Calibri Light" panose="020F0302020204030204" pitchFamily="34" charset="0"/>
              <a:ea typeface="PMingLiU"/>
              <a:cs typeface="Calibri Light" panose="020F0302020204030204" pitchFamily="34" charset="0"/>
            </a:endParaRPr>
          </a:p>
          <a:p>
            <a:pPr marR="45720" algn="just" fontAlgn="base"/>
            <a:endParaRPr lang="en-US" sz="200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R="45720" algn="just" fontAlgn="base"/>
            <a:r>
              <a:rPr lang="en-US" sz="200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The Semiannual Employee Residency Report must contain the following:</a:t>
            </a:r>
          </a:p>
          <a:p>
            <a:pPr marR="45720" algn="just" fontAlgn="base"/>
            <a:endParaRPr lang="en-US" sz="2000"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marR="45720" indent="-342900" algn="just" fontAlgn="base">
              <a:buFont typeface="Arial" panose="020B0604020202020204" pitchFamily="34" charset="0"/>
              <a:buChar char="•"/>
            </a:pPr>
            <a:r>
              <a:rPr lang="en-US" sz="2000" spc="2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The name of the Employer, both its official name and any doing-business-as name</a:t>
            </a: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marR="45720" algn="just" fontAlgn="base"/>
            <a:endParaRPr lang="en-US" sz="2000" spc="15"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45720" indent="-342900" algn="just" fontAlgn="base">
              <a:buFont typeface="Arial" panose="020B0604020202020204" pitchFamily="34" charset="0"/>
              <a:buChar char="•"/>
            </a:pPr>
            <a:r>
              <a:rPr lang="en-US" sz="2000" spc="15"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The reporting period of the Report</a:t>
            </a: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marR="45720" algn="just" fontAlgn="base"/>
            <a:endParaRPr lang="en-US" sz="2000" spc="2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45720" indent="-342900" algn="just" fontAlgn="base">
              <a:buFont typeface="Arial" panose="020B0604020202020204" pitchFamily="34" charset="0"/>
              <a:buChar char="•"/>
            </a:pPr>
            <a:r>
              <a:rPr lang="en-US" sz="2000" spc="2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The address or addresses of the Employer's place or places of business in the City</a:t>
            </a: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marR="45720" algn="just" fontAlgn="base"/>
            <a:endParaRPr lang="en-US" sz="200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45720" indent="-342900" algn="just" fontAlgn="base">
              <a:buFont typeface="Arial" panose="020B0604020202020204" pitchFamily="34" charset="0"/>
              <a:buChar char="•"/>
            </a:pPr>
            <a:r>
              <a:rPr lang="en-US" sz="200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The total number of Employees employed by the Employer on the applicable closing date, and, separately, the number of such Employees- </a:t>
            </a:r>
            <a:endParaRPr lang="en-US" sz="2000" dirty="0" smtClean="0">
              <a:effectLst/>
              <a:latin typeface="Calibri Light" panose="020F0302020204030204" pitchFamily="34" charset="0"/>
              <a:ea typeface="PMingLiU"/>
              <a:cs typeface="Calibri Light" panose="020F0302020204030204" pitchFamily="34" charset="0"/>
            </a:endParaRPr>
          </a:p>
          <a:p>
            <a:pPr lvl="1" fontAlgn="base">
              <a:buClr>
                <a:srgbClr val="000000"/>
              </a:buClr>
              <a:buSzPts val="1050"/>
              <a:tabLst>
                <a:tab pos="411480" algn="l"/>
              </a:tabLst>
            </a:pPr>
            <a:r>
              <a:rPr lang="en-US" sz="2000" spc="1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 Who reside in the City; and</a:t>
            </a:r>
            <a:endParaRPr lang="en-US" sz="2000" spc="10" dirty="0" smtClean="0">
              <a:effectLst/>
              <a:latin typeface="Calibri Light" panose="020F0302020204030204" pitchFamily="34" charset="0"/>
              <a:ea typeface="Times New Roman" panose="02020603050405020304" pitchFamily="18" charset="0"/>
              <a:cs typeface="Calibri Light" panose="020F0302020204030204" pitchFamily="34" charset="0"/>
            </a:endParaRPr>
          </a:p>
          <a:p>
            <a:pPr marR="0" lvl="0" fontAlgn="base">
              <a:spcBef>
                <a:spcPts val="0"/>
              </a:spcBef>
              <a:spcAft>
                <a:spcPts val="0"/>
              </a:spcAft>
              <a:buClr>
                <a:srgbClr val="000000"/>
              </a:buClr>
              <a:buSzPts val="1050"/>
              <a:tabLst>
                <a:tab pos="411480" algn="l"/>
              </a:tabLst>
            </a:pPr>
            <a:r>
              <a:rPr lang="en-US" sz="2000" spc="1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 Who do not reside in the City.</a:t>
            </a:r>
            <a:endParaRPr lang="en-US" sz="2000" spc="10" dirty="0">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60578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553" y="892885"/>
            <a:ext cx="10348856" cy="5816977"/>
          </a:xfrm>
          <a:prstGeom prst="rect">
            <a:avLst/>
          </a:prstGeom>
        </p:spPr>
        <p:txBody>
          <a:bodyPr wrap="square">
            <a:spAutoFit/>
          </a:bodyPr>
          <a:lstStyle/>
          <a:p>
            <a:pPr algn="ctr" fontAlgn="base">
              <a:buClr>
                <a:srgbClr val="000000"/>
              </a:buClr>
              <a:buSzPts val="1050"/>
              <a:tabLst>
                <a:tab pos="411480" algn="l"/>
              </a:tabLst>
            </a:pPr>
            <a:r>
              <a:rPr lang="en-US" sz="2800" spc="5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Contents of Semiannual Employee Residency </a:t>
            </a:r>
            <a:r>
              <a:rPr lang="en-US" sz="2800" spc="5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Report (cont.)</a:t>
            </a:r>
            <a:endParaRPr lang="en-US"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fontAlgn="base">
              <a:buClr>
                <a:srgbClr val="000000"/>
              </a:buClr>
              <a:buSzPts val="1050"/>
              <a:tabLst>
                <a:tab pos="411480" algn="l"/>
              </a:tabLst>
            </a:pPr>
            <a:endParaRPr lang="en-US" sz="2000"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fontAlgn="base">
              <a:spcBef>
                <a:spcPts val="0"/>
              </a:spcBef>
              <a:spcAft>
                <a:spcPts val="0"/>
              </a:spcAft>
              <a:buClr>
                <a:srgbClr val="000000"/>
              </a:buClr>
              <a:buSzPts val="1050"/>
              <a:buFont typeface="Arial" panose="020B0604020202020204" pitchFamily="34" charset="0"/>
              <a:buChar char="•"/>
              <a:tabLst>
                <a:tab pos="411480" algn="l"/>
              </a:tabLst>
            </a:pPr>
            <a:r>
              <a:rPr lang="en-US" sz="1900" spc="2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a:t>
            </a:r>
            <a:r>
              <a:rPr lang="en-US" sz="1900" spc="2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aggregate number of hours of work performed by its Employees during the reporting period and, separately, the number of hours of work performed by Employees-</a:t>
            </a:r>
            <a:r>
              <a:rPr lang="en-US" sz="19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endParaRPr lang="en-US" sz="1900" dirty="0">
              <a:latin typeface="Calibri Light" panose="020F0302020204030204" pitchFamily="34" charset="0"/>
              <a:ea typeface="PMingLiU"/>
              <a:cs typeface="Calibri Light" panose="020F0302020204030204" pitchFamily="34" charset="0"/>
            </a:endParaRPr>
          </a:p>
          <a:p>
            <a:pPr marR="0" lvl="0" fontAlgn="base">
              <a:spcBef>
                <a:spcPts val="0"/>
              </a:spcBef>
              <a:spcAft>
                <a:spcPts val="0"/>
              </a:spcAft>
              <a:buClr>
                <a:srgbClr val="000000"/>
              </a:buClr>
              <a:buSzPts val="1050"/>
              <a:tabLst>
                <a:tab pos="411480" algn="l"/>
              </a:tabLst>
            </a:pPr>
            <a:r>
              <a:rPr lang="en-US" sz="1900" spc="1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r>
              <a:rPr lang="en-US" sz="1900" spc="1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Who </a:t>
            </a:r>
            <a:r>
              <a:rPr lang="en-US" sz="1900" spc="1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reside in the City; and</a:t>
            </a:r>
            <a:endParaRPr lang="en-US" sz="1900" spc="15" dirty="0">
              <a:latin typeface="Calibri Light" panose="020F0302020204030204" pitchFamily="34" charset="0"/>
              <a:ea typeface="Times New Roman" panose="02020603050405020304" pitchFamily="18" charset="0"/>
              <a:cs typeface="Calibri Light" panose="020F0302020204030204" pitchFamily="34" charset="0"/>
            </a:endParaRPr>
          </a:p>
          <a:p>
            <a:pPr marR="0" lvl="0" fontAlgn="base">
              <a:spcBef>
                <a:spcPts val="0"/>
              </a:spcBef>
              <a:spcAft>
                <a:spcPts val="0"/>
              </a:spcAft>
              <a:buClr>
                <a:srgbClr val="000000"/>
              </a:buClr>
              <a:buSzPts val="1050"/>
              <a:tabLst>
                <a:tab pos="411480" algn="l"/>
              </a:tabLst>
            </a:pPr>
            <a:r>
              <a:rPr lang="en-US" sz="1900" spc="1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r>
              <a:rPr lang="en-US" sz="1900" spc="1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Who </a:t>
            </a:r>
            <a:r>
              <a:rPr lang="en-US" sz="1900" spc="1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do not reside in the City.</a:t>
            </a:r>
            <a:endParaRPr lang="en-US" sz="1900" spc="15" dirty="0">
              <a:latin typeface="Calibri Light" panose="020F0302020204030204" pitchFamily="34" charset="0"/>
              <a:ea typeface="Times New Roman" panose="02020603050405020304" pitchFamily="18" charset="0"/>
              <a:cs typeface="Calibri Light" panose="020F0302020204030204" pitchFamily="34" charset="0"/>
            </a:endParaRPr>
          </a:p>
          <a:p>
            <a:pPr marR="0" lvl="0" fontAlgn="base">
              <a:spcBef>
                <a:spcPts val="0"/>
              </a:spcBef>
              <a:spcAft>
                <a:spcPts val="0"/>
              </a:spcAft>
              <a:buClr>
                <a:srgbClr val="000000"/>
              </a:buClr>
              <a:buSzPts val="1050"/>
              <a:tabLst>
                <a:tab pos="411480" algn="l"/>
              </a:tabLst>
            </a:pPr>
            <a:endParaRPr lang="en-US" sz="1900"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285750" marR="0" lvl="0" indent="-285750" fontAlgn="base">
              <a:spcBef>
                <a:spcPts val="0"/>
              </a:spcBef>
              <a:spcAft>
                <a:spcPts val="0"/>
              </a:spcAft>
              <a:buClr>
                <a:srgbClr val="000000"/>
              </a:buClr>
              <a:buSzPts val="1050"/>
              <a:buFont typeface="Arial" panose="020B0604020202020204" pitchFamily="34" charset="0"/>
              <a:buChar char="•"/>
              <a:tabLst>
                <a:tab pos="411480" algn="l"/>
              </a:tabLst>
            </a:pPr>
            <a:r>
              <a:rPr lang="en-US" sz="1900" spc="3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The </a:t>
            </a:r>
            <a:r>
              <a:rPr lang="en-US" sz="1900" spc="3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total number of Employees who earn compensation at the rate set forth in each pay band as of the applicable closing date, and, separately, the number of such Employees-</a:t>
            </a:r>
            <a:r>
              <a:rPr lang="en-US" sz="19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endParaRPr lang="en-US" sz="1900" dirty="0">
              <a:latin typeface="Calibri Light" panose="020F0302020204030204" pitchFamily="34" charset="0"/>
              <a:ea typeface="PMingLiU"/>
              <a:cs typeface="Calibri Light" panose="020F0302020204030204" pitchFamily="34" charset="0"/>
            </a:endParaRPr>
          </a:p>
          <a:p>
            <a:pPr marR="0" lvl="0" fontAlgn="base">
              <a:spcBef>
                <a:spcPts val="0"/>
              </a:spcBef>
              <a:spcAft>
                <a:spcPts val="0"/>
              </a:spcAft>
              <a:buClr>
                <a:srgbClr val="000000"/>
              </a:buClr>
              <a:buSzPts val="1050"/>
              <a:tabLst>
                <a:tab pos="411480" algn="l"/>
              </a:tabLst>
            </a:pPr>
            <a:r>
              <a:rPr lang="en-US" sz="1900" spc="1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r>
              <a:rPr lang="en-US" sz="1900" spc="1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 Who </a:t>
            </a:r>
            <a:r>
              <a:rPr lang="en-US" sz="1900" spc="1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reside in the City; and</a:t>
            </a:r>
            <a:endParaRPr lang="en-US" sz="1900" spc="15" dirty="0">
              <a:latin typeface="Calibri Light" panose="020F0302020204030204" pitchFamily="34" charset="0"/>
              <a:ea typeface="Times New Roman" panose="02020603050405020304" pitchFamily="18" charset="0"/>
              <a:cs typeface="Calibri Light" panose="020F0302020204030204" pitchFamily="34" charset="0"/>
            </a:endParaRPr>
          </a:p>
          <a:p>
            <a:pPr marR="45720" lvl="4" fontAlgn="base">
              <a:spcBef>
                <a:spcPts val="0"/>
              </a:spcBef>
              <a:spcAft>
                <a:spcPts val="0"/>
              </a:spcAft>
              <a:tabLst>
                <a:tab pos="640080" algn="l"/>
              </a:tabLst>
            </a:pPr>
            <a:r>
              <a:rPr lang="en-US" sz="1900" spc="1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Who </a:t>
            </a:r>
            <a:r>
              <a:rPr lang="en-US" sz="1900" spc="1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do not reside in the City</a:t>
            </a:r>
            <a:r>
              <a:rPr lang="en-US" sz="1900" spc="1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a:t>
            </a:r>
            <a:r>
              <a:rPr lang="en-US" sz="1900" dirty="0" smtClean="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p>
          <a:p>
            <a:pPr marR="45720" lvl="4" fontAlgn="base">
              <a:spcBef>
                <a:spcPts val="0"/>
              </a:spcBef>
              <a:spcAft>
                <a:spcPts val="0"/>
              </a:spcAft>
              <a:tabLst>
                <a:tab pos="640080" algn="l"/>
              </a:tabLst>
            </a:pPr>
            <a:endParaRPr lang="en-US" sz="19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L="285750" lvl="0" indent="-285750">
              <a:buFont typeface="Arial" panose="020B0604020202020204" pitchFamily="34" charset="0"/>
              <a:buChar char="•"/>
            </a:pPr>
            <a:r>
              <a:rPr lang="en-US" sz="1900" dirty="0" smtClean="0">
                <a:latin typeface="Calibri Light" panose="020F0302020204030204" pitchFamily="34" charset="0"/>
                <a:cs typeface="Calibri Light" panose="020F0302020204030204" pitchFamily="34" charset="0"/>
              </a:rPr>
              <a:t>Subject to section 323-5 below, and on </a:t>
            </a:r>
            <a:r>
              <a:rPr lang="en-US" sz="1900" dirty="0">
                <a:latin typeface="Calibri Light" panose="020F0302020204030204" pitchFamily="34" charset="0"/>
                <a:cs typeface="Calibri Light" panose="020F0302020204030204" pitchFamily="34" charset="0"/>
              </a:rPr>
              <a:t>a voluntary basis, any additional information, commentary or explanation that the Employer may choose to include</a:t>
            </a:r>
          </a:p>
          <a:p>
            <a:r>
              <a:rPr lang="en-US" sz="1900" dirty="0">
                <a:latin typeface="Calibri Light" panose="020F0302020204030204" pitchFamily="34" charset="0"/>
                <a:cs typeface="Calibri Light" panose="020F0302020204030204" pitchFamily="34" charset="0"/>
              </a:rPr>
              <a:t> </a:t>
            </a:r>
          </a:p>
          <a:p>
            <a:pPr marL="285750" lvl="0" indent="-285750">
              <a:buFont typeface="Arial" panose="020B0604020202020204" pitchFamily="34" charset="0"/>
              <a:buChar char="•"/>
            </a:pPr>
            <a:r>
              <a:rPr lang="en-US" sz="1900" dirty="0">
                <a:latin typeface="Calibri Light" panose="020F0302020204030204" pitchFamily="34" charset="0"/>
                <a:cs typeface="Calibri Light" panose="020F0302020204030204" pitchFamily="34" charset="0"/>
              </a:rPr>
              <a:t>A certification by an authorized representative of the Employer with knowledge of the facts reported in the report stating that the contents thereof are true and acknowledging the penalty for false certifications if the contents thereof are not true.</a:t>
            </a:r>
          </a:p>
          <a:p>
            <a:pPr marR="0" lvl="0" fontAlgn="base">
              <a:spcBef>
                <a:spcPts val="0"/>
              </a:spcBef>
              <a:spcAft>
                <a:spcPts val="0"/>
              </a:spcAft>
              <a:buClr>
                <a:srgbClr val="000000"/>
              </a:buClr>
              <a:buSzPts val="1050"/>
              <a:tabLst>
                <a:tab pos="411480" algn="l"/>
              </a:tabLst>
            </a:pPr>
            <a:endParaRPr lang="en-US" sz="2000" spc="15" dirty="0">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605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0009" y="957430"/>
            <a:ext cx="9660367" cy="3029034"/>
          </a:xfrm>
          <a:prstGeom prst="rect">
            <a:avLst/>
          </a:prstGeom>
        </p:spPr>
        <p:txBody>
          <a:bodyPr wrap="square">
            <a:spAutoFit/>
          </a:bodyPr>
          <a:lstStyle/>
          <a:p>
            <a:pPr algn="ctr" fontAlgn="base">
              <a:lnSpc>
                <a:spcPts val="1275"/>
              </a:lnSpc>
              <a:spcBef>
                <a:spcPts val="1740"/>
              </a:spcBef>
            </a:pPr>
            <a:endParaRPr lang="en-US" sz="2800" b="1"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fontAlgn="base">
              <a:lnSpc>
                <a:spcPts val="1275"/>
              </a:lnSpc>
              <a:spcBef>
                <a:spcPts val="1740"/>
              </a:spcBef>
            </a:pPr>
            <a:endParaRPr lang="en-US" sz="2800" b="1"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fontAlgn="base">
              <a:lnSpc>
                <a:spcPts val="1275"/>
              </a:lnSpc>
              <a:spcBef>
                <a:spcPts val="1740"/>
              </a:spcBef>
            </a:pPr>
            <a:r>
              <a:rPr lang="en-US" sz="2800" b="1"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Section 323-5 </a:t>
            </a:r>
            <a:r>
              <a:rPr lang="en-US" sz="2800" b="1" spc="35"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Privacy </a:t>
            </a:r>
            <a:r>
              <a:rPr lang="en-US" sz="2800" b="1" spc="35"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Protections</a:t>
            </a:r>
            <a:endParaRPr lang="en-US" sz="2800" dirty="0" smtClean="0">
              <a:effectLst/>
              <a:latin typeface="Calibri Light" panose="020F0302020204030204" pitchFamily="34" charset="0"/>
              <a:ea typeface="PMingLiU"/>
              <a:cs typeface="Calibri Light" panose="020F0302020204030204" pitchFamily="34" charset="0"/>
            </a:endParaRPr>
          </a:p>
          <a:p>
            <a:pPr marR="45720" algn="just" fontAlgn="base">
              <a:lnSpc>
                <a:spcPts val="1495"/>
              </a:lnSpc>
              <a:spcBef>
                <a:spcPts val="1470"/>
              </a:spcBef>
            </a:pPr>
            <a:endPar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R="45720" algn="just" fontAlgn="base">
              <a:lnSpc>
                <a:spcPts val="1495"/>
              </a:lnSpc>
              <a:spcBef>
                <a:spcPts val="1470"/>
              </a:spcBef>
            </a:pPr>
            <a:endPar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marR="45720" algn="just" fontAlgn="base"/>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Other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than the name of the certifying representative required by </a:t>
            </a:r>
            <a:r>
              <a:rPr lang="en-US" sz="2000" dirty="0" smtClean="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this </a:t>
            </a:r>
            <a:r>
              <a:rPr lang="en-US" sz="2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Chapter, the Semiannual Employee Residency Report shall not contain the name of any individual Employee, his or her residential street address, or such Employee's specific wage, salary, or compensation, or any other similar personal information about any Employee.</a:t>
            </a:r>
            <a:endParaRPr lang="en-US" sz="2000" dirty="0">
              <a:effectLst/>
              <a:latin typeface="Calibri Light" panose="020F0302020204030204" pitchFamily="34" charset="0"/>
              <a:ea typeface="PMingLiU"/>
              <a:cs typeface="Calibri Light" panose="020F0302020204030204" pitchFamily="34" charset="0"/>
            </a:endParaRPr>
          </a:p>
        </p:txBody>
      </p:sp>
    </p:spTree>
    <p:extLst>
      <p:ext uri="{BB962C8B-B14F-4D97-AF65-F5344CB8AC3E}">
        <p14:creationId xmlns:p14="http://schemas.microsoft.com/office/powerpoint/2010/main" val="30320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226</TotalTime>
  <Words>1417</Words>
  <Application>Microsoft Office PowerPoint</Application>
  <PresentationFormat>Widescreen</PresentationFormat>
  <Paragraphs>163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Corbel Light</vt:lpstr>
      <vt:lpstr>Garamond</vt:lpstr>
      <vt:lpstr>PMingLiU</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McCoach</dc:creator>
  <cp:lastModifiedBy>Howard McCoach</cp:lastModifiedBy>
  <cp:revision>27</cp:revision>
  <cp:lastPrinted>2022-10-05T13:11:10Z</cp:lastPrinted>
  <dcterms:created xsi:type="dcterms:W3CDTF">2022-10-04T13:23:55Z</dcterms:created>
  <dcterms:modified xsi:type="dcterms:W3CDTF">2022-10-18T16:47:47Z</dcterms:modified>
</cp:coreProperties>
</file>